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Depletion of Borama Damouq-Xamoud</a:t>
            </a:r>
            <a:r>
              <a:rPr lang="en-US" baseline="0"/>
              <a:t> Aquifer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279505807630401E-2"/>
          <c:y val="0.1268034188034188"/>
          <c:w val="0.9482537749079708"/>
          <c:h val="0.69159566592637456"/>
        </c:manualLayout>
      </c:layout>
      <c:scatterChart>
        <c:scatterStyle val="lineMarker"/>
        <c:varyColors val="0"/>
        <c:ser>
          <c:idx val="0"/>
          <c:order val="0"/>
          <c:tx>
            <c:strRef>
              <c:f>Foglio1!$A$1</c:f>
              <c:strCache>
                <c:ptCount val="1"/>
                <c:pt idx="0">
                  <c:v>ground surface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Foglio1!$A$2:$A$19</c:f>
              <c:numCache>
                <c:formatCode>General</c:formatCode>
                <c:ptCount val="18"/>
                <c:pt idx="0">
                  <c:v>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600</c:v>
                </c:pt>
                <c:pt idx="5">
                  <c:v>715</c:v>
                </c:pt>
                <c:pt idx="6">
                  <c:v>840</c:v>
                </c:pt>
                <c:pt idx="7">
                  <c:v>1000</c:v>
                </c:pt>
                <c:pt idx="8">
                  <c:v>1380</c:v>
                </c:pt>
                <c:pt idx="9">
                  <c:v>2140</c:v>
                </c:pt>
                <c:pt idx="10">
                  <c:v>2300</c:v>
                </c:pt>
                <c:pt idx="11">
                  <c:v>3000</c:v>
                </c:pt>
                <c:pt idx="12">
                  <c:v>3300</c:v>
                </c:pt>
                <c:pt idx="13">
                  <c:v>4130</c:v>
                </c:pt>
                <c:pt idx="14">
                  <c:v>4500</c:v>
                </c:pt>
                <c:pt idx="15">
                  <c:v>4800</c:v>
                </c:pt>
                <c:pt idx="16">
                  <c:v>5390</c:v>
                </c:pt>
                <c:pt idx="17">
                  <c:v>5500</c:v>
                </c:pt>
              </c:numCache>
            </c:numRef>
          </c:xVal>
          <c:yVal>
            <c:numRef>
              <c:f>Foglio1!$B$2:$B$19</c:f>
              <c:numCache>
                <c:formatCode>General</c:formatCode>
                <c:ptCount val="18"/>
                <c:pt idx="0">
                  <c:v>1404</c:v>
                </c:pt>
                <c:pt idx="1">
                  <c:v>1398</c:v>
                </c:pt>
                <c:pt idx="2">
                  <c:v>1394</c:v>
                </c:pt>
                <c:pt idx="3">
                  <c:v>1390</c:v>
                </c:pt>
                <c:pt idx="4">
                  <c:v>1393</c:v>
                </c:pt>
                <c:pt idx="5">
                  <c:v>1390</c:v>
                </c:pt>
                <c:pt idx="6">
                  <c:v>1387</c:v>
                </c:pt>
                <c:pt idx="7">
                  <c:v>1390</c:v>
                </c:pt>
                <c:pt idx="8">
                  <c:v>1390</c:v>
                </c:pt>
                <c:pt idx="9">
                  <c:v>1383</c:v>
                </c:pt>
                <c:pt idx="10">
                  <c:v>1385</c:v>
                </c:pt>
                <c:pt idx="11">
                  <c:v>1394</c:v>
                </c:pt>
                <c:pt idx="12">
                  <c:v>1403</c:v>
                </c:pt>
                <c:pt idx="13">
                  <c:v>1425</c:v>
                </c:pt>
                <c:pt idx="14">
                  <c:v>1454</c:v>
                </c:pt>
                <c:pt idx="15">
                  <c:v>1456</c:v>
                </c:pt>
                <c:pt idx="16">
                  <c:v>1464</c:v>
                </c:pt>
                <c:pt idx="17">
                  <c:v>1467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438-4682-BD2C-084733546D63}"/>
            </c:ext>
          </c:extLst>
        </c:ser>
        <c:ser>
          <c:idx val="1"/>
          <c:order val="1"/>
          <c:tx>
            <c:strRef>
              <c:f>Foglio1!$A$21</c:f>
              <c:strCache>
                <c:ptCount val="1"/>
                <c:pt idx="0">
                  <c:v>basement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Foglio1!$A$22:$A$31</c:f>
              <c:numCache>
                <c:formatCode>General</c:formatCode>
                <c:ptCount val="10"/>
                <c:pt idx="0">
                  <c:v>300</c:v>
                </c:pt>
                <c:pt idx="1">
                  <c:v>350</c:v>
                </c:pt>
                <c:pt idx="2">
                  <c:v>710</c:v>
                </c:pt>
                <c:pt idx="3">
                  <c:v>1000</c:v>
                </c:pt>
                <c:pt idx="4">
                  <c:v>1380</c:v>
                </c:pt>
                <c:pt idx="5">
                  <c:v>3300</c:v>
                </c:pt>
                <c:pt idx="6">
                  <c:v>3850</c:v>
                </c:pt>
                <c:pt idx="7">
                  <c:v>4050</c:v>
                </c:pt>
                <c:pt idx="8">
                  <c:v>4100</c:v>
                </c:pt>
                <c:pt idx="9">
                  <c:v>5390</c:v>
                </c:pt>
              </c:numCache>
            </c:numRef>
          </c:xVal>
          <c:yVal>
            <c:numRef>
              <c:f>Foglio1!$B$22:$B$31</c:f>
              <c:numCache>
                <c:formatCode>General</c:formatCode>
                <c:ptCount val="10"/>
                <c:pt idx="0">
                  <c:v>1394</c:v>
                </c:pt>
                <c:pt idx="1">
                  <c:v>1290</c:v>
                </c:pt>
                <c:pt idx="2">
                  <c:v>1210</c:v>
                </c:pt>
                <c:pt idx="3">
                  <c:v>1222</c:v>
                </c:pt>
                <c:pt idx="4">
                  <c:v>1190</c:v>
                </c:pt>
                <c:pt idx="5">
                  <c:v>1163</c:v>
                </c:pt>
                <c:pt idx="6">
                  <c:v>1200</c:v>
                </c:pt>
                <c:pt idx="7">
                  <c:v>1300</c:v>
                </c:pt>
                <c:pt idx="8">
                  <c:v>1315</c:v>
                </c:pt>
                <c:pt idx="9">
                  <c:v>1464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438-4682-BD2C-084733546D63}"/>
            </c:ext>
          </c:extLst>
        </c:ser>
        <c:ser>
          <c:idx val="2"/>
          <c:order val="2"/>
          <c:tx>
            <c:strRef>
              <c:f>Foglio1!$A$34</c:f>
              <c:strCache>
                <c:ptCount val="1"/>
                <c:pt idx="0">
                  <c:v>Limestone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Foglio1!$A$35:$A$42</c:f>
              <c:numCache>
                <c:formatCode>General</c:formatCode>
                <c:ptCount val="8"/>
                <c:pt idx="0">
                  <c:v>750</c:v>
                </c:pt>
                <c:pt idx="1">
                  <c:v>840</c:v>
                </c:pt>
                <c:pt idx="2">
                  <c:v>1170</c:v>
                </c:pt>
                <c:pt idx="3">
                  <c:v>1500</c:v>
                </c:pt>
                <c:pt idx="4">
                  <c:v>2300</c:v>
                </c:pt>
                <c:pt idx="5">
                  <c:v>3300</c:v>
                </c:pt>
                <c:pt idx="6">
                  <c:v>4100</c:v>
                </c:pt>
              </c:numCache>
            </c:numRef>
          </c:xVal>
          <c:yVal>
            <c:numRef>
              <c:f>Foglio1!$B$35:$B$42</c:f>
              <c:numCache>
                <c:formatCode>General</c:formatCode>
                <c:ptCount val="8"/>
                <c:pt idx="0">
                  <c:v>1388</c:v>
                </c:pt>
                <c:pt idx="1">
                  <c:v>1337</c:v>
                </c:pt>
                <c:pt idx="2">
                  <c:v>1288</c:v>
                </c:pt>
                <c:pt idx="3">
                  <c:v>1268</c:v>
                </c:pt>
                <c:pt idx="4">
                  <c:v>1270</c:v>
                </c:pt>
                <c:pt idx="5">
                  <c:v>1303</c:v>
                </c:pt>
                <c:pt idx="6">
                  <c:v>1418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438-4682-BD2C-084733546D63}"/>
            </c:ext>
          </c:extLst>
        </c:ser>
        <c:ser>
          <c:idx val="3"/>
          <c:order val="3"/>
          <c:tx>
            <c:strRef>
              <c:f>Foglio1!$E$26</c:f>
              <c:strCache>
                <c:ptCount val="1"/>
                <c:pt idx="0">
                  <c:v>SWL 1980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Foglio1!$E$27:$E$28</c:f>
              <c:numCache>
                <c:formatCode>General</c:formatCode>
                <c:ptCount val="2"/>
                <c:pt idx="0">
                  <c:v>300</c:v>
                </c:pt>
                <c:pt idx="1">
                  <c:v>4700</c:v>
                </c:pt>
              </c:numCache>
            </c:numRef>
          </c:xVal>
          <c:yVal>
            <c:numRef>
              <c:f>Foglio1!$F$27:$F$28</c:f>
              <c:numCache>
                <c:formatCode>General</c:formatCode>
                <c:ptCount val="2"/>
                <c:pt idx="0">
                  <c:v>1383</c:v>
                </c:pt>
                <c:pt idx="1">
                  <c:v>1383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438-4682-BD2C-084733546D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637487"/>
        <c:axId val="1456637967"/>
        <c:extLst>
          <c:ext xmlns:c15="http://schemas.microsoft.com/office/drawing/2012/chart" uri="{02D57815-91ED-43cb-92C2-25804820EDAC}">
            <c15:filteredScatte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Foglio1!$E$30</c15:sqref>
                        </c15:formulaRef>
                      </c:ext>
                    </c:extLst>
                    <c:strCache>
                      <c:ptCount val="1"/>
                      <c:pt idx="0">
                        <c:v>SWL 2007</c:v>
                      </c:pt>
                    </c:strCache>
                  </c:strRef>
                </c:tx>
                <c:spPr>
                  <a:ln w="2540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dashDot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Foglio1!$E$31:$E$34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4700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Foglio1!$F$31:$F$34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1349</c:v>
                      </c:pt>
                      <c:pt idx="1">
                        <c:v>1358</c:v>
                      </c:pt>
                      <c:pt idx="2">
                        <c:v>1376</c:v>
                      </c:pt>
                      <c:pt idx="3">
                        <c:v>1383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C438-4682-BD2C-084733546D63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Foglio1!$E$36</c15:sqref>
                        </c15:formulaRef>
                      </c:ext>
                    </c:extLst>
                    <c:strCache>
                      <c:ptCount val="1"/>
                      <c:pt idx="0">
                        <c:v>SWL 2014</c:v>
                      </c:pt>
                    </c:strCache>
                  </c:strRef>
                </c:tx>
                <c:spPr>
                  <a:ln w="1905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Foglio1!$E$37:$E$40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4500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Foglio1!$F$37:$F$40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1350</c:v>
                      </c:pt>
                      <c:pt idx="1">
                        <c:v>1353</c:v>
                      </c:pt>
                      <c:pt idx="2">
                        <c:v>1358</c:v>
                      </c:pt>
                      <c:pt idx="3">
                        <c:v>1363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C438-4682-BD2C-084733546D63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Foglio1!$J$26</c15:sqref>
                        </c15:formulaRef>
                      </c:ext>
                    </c:extLst>
                    <c:strCache>
                      <c:ptCount val="1"/>
                      <c:pt idx="0">
                        <c:v>SWL 2017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Foglio1!$J$27:$J$30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4430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Foglio1!$K$27:$K$30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1338</c:v>
                      </c:pt>
                      <c:pt idx="1">
                        <c:v>1340</c:v>
                      </c:pt>
                      <c:pt idx="2">
                        <c:v>1346</c:v>
                      </c:pt>
                      <c:pt idx="3">
                        <c:v>1350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C438-4682-BD2C-084733546D63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Foglio1!$J$33</c15:sqref>
                        </c15:formulaRef>
                      </c:ext>
                    </c:extLst>
                    <c:strCache>
                      <c:ptCount val="1"/>
                      <c:pt idx="0">
                        <c:v>SWL 2019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75000"/>
                      </a:schemeClr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Foglio1!$J$34:$J$39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4130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Foglio1!$K$34:$K$39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1335</c:v>
                      </c:pt>
                      <c:pt idx="1">
                        <c:v>1326</c:v>
                      </c:pt>
                      <c:pt idx="2">
                        <c:v>1321</c:v>
                      </c:pt>
                      <c:pt idx="3">
                        <c:v>1327</c:v>
                      </c:pt>
                      <c:pt idx="4">
                        <c:v>1312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438-4682-BD2C-084733546D63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Foglio1!$N$26</c15:sqref>
                        </c15:formulaRef>
                      </c:ext>
                    </c:extLst>
                    <c:strCache>
                      <c:ptCount val="1"/>
                      <c:pt idx="0">
                        <c:v>SWL 2024</c:v>
                      </c:pt>
                    </c:strCache>
                  </c:strRef>
                </c:tx>
                <c:spPr>
                  <a:ln w="25400" cap="rnd">
                    <a:solidFill>
                      <a:schemeClr val="accent3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Foglio1!$N$27:$N$32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3300</c:v>
                      </c:pt>
                      <c:pt idx="5">
                        <c:v>4000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Foglio1!$O$27:$O$32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1275</c:v>
                      </c:pt>
                      <c:pt idx="2">
                        <c:v>1277</c:v>
                      </c:pt>
                      <c:pt idx="3">
                        <c:v>1285</c:v>
                      </c:pt>
                      <c:pt idx="4">
                        <c:v>1286</c:v>
                      </c:pt>
                      <c:pt idx="5">
                        <c:v>1286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438-4682-BD2C-084733546D63}"/>
                  </c:ext>
                </c:extLst>
              </c15:ser>
            </c15:filteredScatterSeries>
          </c:ext>
        </c:extLst>
      </c:scatterChart>
      <c:valAx>
        <c:axId val="1456637487"/>
        <c:scaling>
          <c:orientation val="minMax"/>
          <c:max val="55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967"/>
        <c:crosses val="autoZero"/>
        <c:crossBetween val="midCat"/>
      </c:valAx>
      <c:valAx>
        <c:axId val="1456637967"/>
        <c:scaling>
          <c:orientation val="minMax"/>
          <c:min val="1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48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>
          <a:lumMod val="6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Depletion of Borama Damouq-Xamoud</a:t>
            </a:r>
            <a:r>
              <a:rPr lang="en-US" baseline="0"/>
              <a:t> Aquifer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279505807630401E-2"/>
          <c:y val="0.1268034188034188"/>
          <c:w val="0.9482537749079708"/>
          <c:h val="0.69159566592637456"/>
        </c:manualLayout>
      </c:layout>
      <c:scatterChart>
        <c:scatterStyle val="lineMarker"/>
        <c:varyColors val="0"/>
        <c:ser>
          <c:idx val="0"/>
          <c:order val="0"/>
          <c:tx>
            <c:strRef>
              <c:f>Foglio1!$A$1</c:f>
              <c:strCache>
                <c:ptCount val="1"/>
                <c:pt idx="0">
                  <c:v>ground surface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Foglio1!$A$2:$A$19</c:f>
              <c:numCache>
                <c:formatCode>General</c:formatCode>
                <c:ptCount val="18"/>
                <c:pt idx="0">
                  <c:v>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600</c:v>
                </c:pt>
                <c:pt idx="5">
                  <c:v>715</c:v>
                </c:pt>
                <c:pt idx="6">
                  <c:v>840</c:v>
                </c:pt>
                <c:pt idx="7">
                  <c:v>1000</c:v>
                </c:pt>
                <c:pt idx="8">
                  <c:v>1380</c:v>
                </c:pt>
                <c:pt idx="9">
                  <c:v>2140</c:v>
                </c:pt>
                <c:pt idx="10">
                  <c:v>2300</c:v>
                </c:pt>
                <c:pt idx="11">
                  <c:v>3000</c:v>
                </c:pt>
                <c:pt idx="12">
                  <c:v>3300</c:v>
                </c:pt>
                <c:pt idx="13">
                  <c:v>4130</c:v>
                </c:pt>
                <c:pt idx="14">
                  <c:v>4500</c:v>
                </c:pt>
                <c:pt idx="15">
                  <c:v>4800</c:v>
                </c:pt>
                <c:pt idx="16">
                  <c:v>5390</c:v>
                </c:pt>
                <c:pt idx="17">
                  <c:v>5500</c:v>
                </c:pt>
              </c:numCache>
            </c:numRef>
          </c:xVal>
          <c:yVal>
            <c:numRef>
              <c:f>Foglio1!$B$2:$B$19</c:f>
              <c:numCache>
                <c:formatCode>General</c:formatCode>
                <c:ptCount val="18"/>
                <c:pt idx="0">
                  <c:v>1404</c:v>
                </c:pt>
                <c:pt idx="1">
                  <c:v>1398</c:v>
                </c:pt>
                <c:pt idx="2">
                  <c:v>1394</c:v>
                </c:pt>
                <c:pt idx="3">
                  <c:v>1390</c:v>
                </c:pt>
                <c:pt idx="4">
                  <c:v>1393</c:v>
                </c:pt>
                <c:pt idx="5">
                  <c:v>1390</c:v>
                </c:pt>
                <c:pt idx="6">
                  <c:v>1387</c:v>
                </c:pt>
                <c:pt idx="7">
                  <c:v>1390</c:v>
                </c:pt>
                <c:pt idx="8">
                  <c:v>1390</c:v>
                </c:pt>
                <c:pt idx="9">
                  <c:v>1383</c:v>
                </c:pt>
                <c:pt idx="10">
                  <c:v>1385</c:v>
                </c:pt>
                <c:pt idx="11">
                  <c:v>1394</c:v>
                </c:pt>
                <c:pt idx="12">
                  <c:v>1403</c:v>
                </c:pt>
                <c:pt idx="13">
                  <c:v>1425</c:v>
                </c:pt>
                <c:pt idx="14">
                  <c:v>1454</c:v>
                </c:pt>
                <c:pt idx="15">
                  <c:v>1456</c:v>
                </c:pt>
                <c:pt idx="16">
                  <c:v>1464</c:v>
                </c:pt>
                <c:pt idx="17">
                  <c:v>1467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2BC-4960-829E-CF9DF6E7205B}"/>
            </c:ext>
          </c:extLst>
        </c:ser>
        <c:ser>
          <c:idx val="1"/>
          <c:order val="1"/>
          <c:tx>
            <c:strRef>
              <c:f>Foglio1!$A$21</c:f>
              <c:strCache>
                <c:ptCount val="1"/>
                <c:pt idx="0">
                  <c:v>basement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Foglio1!$A$22:$A$31</c:f>
              <c:numCache>
                <c:formatCode>General</c:formatCode>
                <c:ptCount val="10"/>
                <c:pt idx="0">
                  <c:v>300</c:v>
                </c:pt>
                <c:pt idx="1">
                  <c:v>350</c:v>
                </c:pt>
                <c:pt idx="2">
                  <c:v>710</c:v>
                </c:pt>
                <c:pt idx="3">
                  <c:v>1000</c:v>
                </c:pt>
                <c:pt idx="4">
                  <c:v>1380</c:v>
                </c:pt>
                <c:pt idx="5">
                  <c:v>3300</c:v>
                </c:pt>
                <c:pt idx="6">
                  <c:v>3850</c:v>
                </c:pt>
                <c:pt idx="7">
                  <c:v>4050</c:v>
                </c:pt>
                <c:pt idx="8">
                  <c:v>4100</c:v>
                </c:pt>
                <c:pt idx="9">
                  <c:v>5390</c:v>
                </c:pt>
              </c:numCache>
            </c:numRef>
          </c:xVal>
          <c:yVal>
            <c:numRef>
              <c:f>Foglio1!$B$22:$B$31</c:f>
              <c:numCache>
                <c:formatCode>General</c:formatCode>
                <c:ptCount val="10"/>
                <c:pt idx="0">
                  <c:v>1394</c:v>
                </c:pt>
                <c:pt idx="1">
                  <c:v>1290</c:v>
                </c:pt>
                <c:pt idx="2">
                  <c:v>1210</c:v>
                </c:pt>
                <c:pt idx="3">
                  <c:v>1222</c:v>
                </c:pt>
                <c:pt idx="4">
                  <c:v>1190</c:v>
                </c:pt>
                <c:pt idx="5">
                  <c:v>1163</c:v>
                </c:pt>
                <c:pt idx="6">
                  <c:v>1200</c:v>
                </c:pt>
                <c:pt idx="7">
                  <c:v>1300</c:v>
                </c:pt>
                <c:pt idx="8">
                  <c:v>1315</c:v>
                </c:pt>
                <c:pt idx="9">
                  <c:v>1464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2BC-4960-829E-CF9DF6E7205B}"/>
            </c:ext>
          </c:extLst>
        </c:ser>
        <c:ser>
          <c:idx val="2"/>
          <c:order val="2"/>
          <c:tx>
            <c:strRef>
              <c:f>Foglio1!$A$34</c:f>
              <c:strCache>
                <c:ptCount val="1"/>
                <c:pt idx="0">
                  <c:v>Limestone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Foglio1!$A$35:$A$42</c:f>
              <c:numCache>
                <c:formatCode>General</c:formatCode>
                <c:ptCount val="8"/>
                <c:pt idx="0">
                  <c:v>750</c:v>
                </c:pt>
                <c:pt idx="1">
                  <c:v>840</c:v>
                </c:pt>
                <c:pt idx="2">
                  <c:v>1170</c:v>
                </c:pt>
                <c:pt idx="3">
                  <c:v>1500</c:v>
                </c:pt>
                <c:pt idx="4">
                  <c:v>2300</c:v>
                </c:pt>
                <c:pt idx="5">
                  <c:v>3300</c:v>
                </c:pt>
                <c:pt idx="6">
                  <c:v>4100</c:v>
                </c:pt>
              </c:numCache>
            </c:numRef>
          </c:xVal>
          <c:yVal>
            <c:numRef>
              <c:f>Foglio1!$B$35:$B$42</c:f>
              <c:numCache>
                <c:formatCode>General</c:formatCode>
                <c:ptCount val="8"/>
                <c:pt idx="0">
                  <c:v>1388</c:v>
                </c:pt>
                <c:pt idx="1">
                  <c:v>1337</c:v>
                </c:pt>
                <c:pt idx="2">
                  <c:v>1288</c:v>
                </c:pt>
                <c:pt idx="3">
                  <c:v>1268</c:v>
                </c:pt>
                <c:pt idx="4">
                  <c:v>1270</c:v>
                </c:pt>
                <c:pt idx="5">
                  <c:v>1303</c:v>
                </c:pt>
                <c:pt idx="6">
                  <c:v>1418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2BC-4960-829E-CF9DF6E7205B}"/>
            </c:ext>
          </c:extLst>
        </c:ser>
        <c:ser>
          <c:idx val="4"/>
          <c:order val="4"/>
          <c:tx>
            <c:strRef>
              <c:f>Foglio1!$E$30</c:f>
              <c:strCache>
                <c:ptCount val="1"/>
                <c:pt idx="0">
                  <c:v>SWL 2007</c:v>
                </c:pt>
              </c:strCache>
              <c:extLst xmlns:c15="http://schemas.microsoft.com/office/drawing/2012/chart"/>
            </c:strRef>
          </c:tx>
          <c:spPr>
            <a:ln w="25400" cap="rnd">
              <a:solidFill>
                <a:schemeClr val="tx2">
                  <a:lumMod val="75000"/>
                  <a:lumOff val="25000"/>
                </a:schemeClr>
              </a:solidFill>
              <a:prstDash val="dashDot"/>
              <a:round/>
            </a:ln>
            <a:effectLst/>
          </c:spPr>
          <c:marker>
            <c:symbol val="none"/>
          </c:marker>
          <c:xVal>
            <c:numRef>
              <c:f>Foglio1!$E$31:$E$34</c:f>
              <c:numCache>
                <c:formatCode>General</c:formatCode>
                <c:ptCount val="4"/>
                <c:pt idx="0">
                  <c:v>380</c:v>
                </c:pt>
                <c:pt idx="1">
                  <c:v>715</c:v>
                </c:pt>
                <c:pt idx="2">
                  <c:v>4130</c:v>
                </c:pt>
                <c:pt idx="3">
                  <c:v>4700</c:v>
                </c:pt>
              </c:numCache>
              <c:extLst xmlns:c15="http://schemas.microsoft.com/office/drawing/2012/chart"/>
            </c:numRef>
          </c:xVal>
          <c:yVal>
            <c:numRef>
              <c:f>Foglio1!$F$31:$F$34</c:f>
              <c:numCache>
                <c:formatCode>General</c:formatCode>
                <c:ptCount val="4"/>
                <c:pt idx="0">
                  <c:v>1349</c:v>
                </c:pt>
                <c:pt idx="1">
                  <c:v>1358</c:v>
                </c:pt>
                <c:pt idx="2">
                  <c:v>1376</c:v>
                </c:pt>
                <c:pt idx="3">
                  <c:v>1383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62BC-4960-829E-CF9DF6E72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637487"/>
        <c:axId val="1456637967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Foglio1!$E$26</c15:sqref>
                        </c15:formulaRef>
                      </c:ext>
                    </c:extLst>
                    <c:strCache>
                      <c:ptCount val="1"/>
                      <c:pt idx="0">
                        <c:v>SWL 1980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Foglio1!$E$27:$E$28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300</c:v>
                      </c:pt>
                      <c:pt idx="1">
                        <c:v>4700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Foglio1!$F$27:$F$28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1383</c:v>
                      </c:pt>
                      <c:pt idx="1">
                        <c:v>1383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62BC-4960-829E-CF9DF6E7205B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Foglio1!$E$36</c15:sqref>
                        </c15:formulaRef>
                      </c:ext>
                    </c:extLst>
                    <c:strCache>
                      <c:ptCount val="1"/>
                      <c:pt idx="0">
                        <c:v>SWL 2014</c:v>
                      </c:pt>
                    </c:strCache>
                  </c:strRef>
                </c:tx>
                <c:spPr>
                  <a:ln w="1905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Foglio1!$E$37:$E$40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4500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Foglio1!$F$37:$F$40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1350</c:v>
                      </c:pt>
                      <c:pt idx="1">
                        <c:v>1353</c:v>
                      </c:pt>
                      <c:pt idx="2">
                        <c:v>1358</c:v>
                      </c:pt>
                      <c:pt idx="3">
                        <c:v>1363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2BC-4960-829E-CF9DF6E7205B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Foglio1!$J$26</c15:sqref>
                        </c15:formulaRef>
                      </c:ext>
                    </c:extLst>
                    <c:strCache>
                      <c:ptCount val="1"/>
                      <c:pt idx="0">
                        <c:v>SWL 2017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Foglio1!$J$27:$J$30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4430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Foglio1!$K$27:$K$30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1338</c:v>
                      </c:pt>
                      <c:pt idx="1">
                        <c:v>1340</c:v>
                      </c:pt>
                      <c:pt idx="2">
                        <c:v>1346</c:v>
                      </c:pt>
                      <c:pt idx="3">
                        <c:v>1350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2BC-4960-829E-CF9DF6E7205B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Foglio1!$J$33</c15:sqref>
                        </c15:formulaRef>
                      </c:ext>
                    </c:extLst>
                    <c:strCache>
                      <c:ptCount val="1"/>
                      <c:pt idx="0">
                        <c:v>SWL 2019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75000"/>
                      </a:schemeClr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Foglio1!$J$34:$J$39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4130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Foglio1!$K$34:$K$39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1335</c:v>
                      </c:pt>
                      <c:pt idx="1">
                        <c:v>1326</c:v>
                      </c:pt>
                      <c:pt idx="2">
                        <c:v>1321</c:v>
                      </c:pt>
                      <c:pt idx="3">
                        <c:v>1327</c:v>
                      </c:pt>
                      <c:pt idx="4">
                        <c:v>1312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2BC-4960-829E-CF9DF6E7205B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Foglio1!$N$26</c15:sqref>
                        </c15:formulaRef>
                      </c:ext>
                    </c:extLst>
                    <c:strCache>
                      <c:ptCount val="1"/>
                      <c:pt idx="0">
                        <c:v>SWL 2024</c:v>
                      </c:pt>
                    </c:strCache>
                  </c:strRef>
                </c:tx>
                <c:spPr>
                  <a:ln w="25400" cap="rnd">
                    <a:solidFill>
                      <a:schemeClr val="accent3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Foglio1!$N$27:$N$32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3300</c:v>
                      </c:pt>
                      <c:pt idx="5">
                        <c:v>4000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Foglio1!$O$27:$O$32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1275</c:v>
                      </c:pt>
                      <c:pt idx="2">
                        <c:v>1277</c:v>
                      </c:pt>
                      <c:pt idx="3">
                        <c:v>1285</c:v>
                      </c:pt>
                      <c:pt idx="4">
                        <c:v>1286</c:v>
                      </c:pt>
                      <c:pt idx="5">
                        <c:v>1286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62BC-4960-829E-CF9DF6E7205B}"/>
                  </c:ext>
                </c:extLst>
              </c15:ser>
            </c15:filteredScatterSeries>
          </c:ext>
        </c:extLst>
      </c:scatterChart>
      <c:valAx>
        <c:axId val="1456637487"/>
        <c:scaling>
          <c:orientation val="minMax"/>
          <c:max val="55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967"/>
        <c:crosses val="autoZero"/>
        <c:crossBetween val="midCat"/>
      </c:valAx>
      <c:valAx>
        <c:axId val="1456637967"/>
        <c:scaling>
          <c:orientation val="minMax"/>
          <c:min val="1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48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>
          <a:lumMod val="6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Depletion of Borama Damouq-Xamoud</a:t>
            </a:r>
            <a:r>
              <a:rPr lang="en-US" baseline="0"/>
              <a:t> Aquifer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279505807630401E-2"/>
          <c:y val="0.1268034188034188"/>
          <c:w val="0.9482537749079708"/>
          <c:h val="0.69159566592637456"/>
        </c:manualLayout>
      </c:layout>
      <c:scatterChart>
        <c:scatterStyle val="lineMarker"/>
        <c:varyColors val="0"/>
        <c:ser>
          <c:idx val="0"/>
          <c:order val="0"/>
          <c:tx>
            <c:strRef>
              <c:f>Foglio1!$A$1</c:f>
              <c:strCache>
                <c:ptCount val="1"/>
                <c:pt idx="0">
                  <c:v>ground surface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Foglio1!$A$2:$A$19</c:f>
              <c:numCache>
                <c:formatCode>General</c:formatCode>
                <c:ptCount val="18"/>
                <c:pt idx="0">
                  <c:v>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600</c:v>
                </c:pt>
                <c:pt idx="5">
                  <c:v>715</c:v>
                </c:pt>
                <c:pt idx="6">
                  <c:v>840</c:v>
                </c:pt>
                <c:pt idx="7">
                  <c:v>1000</c:v>
                </c:pt>
                <c:pt idx="8">
                  <c:v>1380</c:v>
                </c:pt>
                <c:pt idx="9">
                  <c:v>2140</c:v>
                </c:pt>
                <c:pt idx="10">
                  <c:v>2300</c:v>
                </c:pt>
                <c:pt idx="11">
                  <c:v>3000</c:v>
                </c:pt>
                <c:pt idx="12">
                  <c:v>3300</c:v>
                </c:pt>
                <c:pt idx="13">
                  <c:v>4130</c:v>
                </c:pt>
                <c:pt idx="14">
                  <c:v>4500</c:v>
                </c:pt>
                <c:pt idx="15">
                  <c:v>4800</c:v>
                </c:pt>
                <c:pt idx="16">
                  <c:v>5390</c:v>
                </c:pt>
                <c:pt idx="17">
                  <c:v>5500</c:v>
                </c:pt>
              </c:numCache>
            </c:numRef>
          </c:xVal>
          <c:yVal>
            <c:numRef>
              <c:f>Foglio1!$B$2:$B$19</c:f>
              <c:numCache>
                <c:formatCode>General</c:formatCode>
                <c:ptCount val="18"/>
                <c:pt idx="0">
                  <c:v>1404</c:v>
                </c:pt>
                <c:pt idx="1">
                  <c:v>1398</c:v>
                </c:pt>
                <c:pt idx="2">
                  <c:v>1394</c:v>
                </c:pt>
                <c:pt idx="3">
                  <c:v>1390</c:v>
                </c:pt>
                <c:pt idx="4">
                  <c:v>1393</c:v>
                </c:pt>
                <c:pt idx="5">
                  <c:v>1390</c:v>
                </c:pt>
                <c:pt idx="6">
                  <c:v>1387</c:v>
                </c:pt>
                <c:pt idx="7">
                  <c:v>1390</c:v>
                </c:pt>
                <c:pt idx="8">
                  <c:v>1390</c:v>
                </c:pt>
                <c:pt idx="9">
                  <c:v>1383</c:v>
                </c:pt>
                <c:pt idx="10">
                  <c:v>1385</c:v>
                </c:pt>
                <c:pt idx="11">
                  <c:v>1394</c:v>
                </c:pt>
                <c:pt idx="12">
                  <c:v>1403</c:v>
                </c:pt>
                <c:pt idx="13">
                  <c:v>1425</c:v>
                </c:pt>
                <c:pt idx="14">
                  <c:v>1454</c:v>
                </c:pt>
                <c:pt idx="15">
                  <c:v>1456</c:v>
                </c:pt>
                <c:pt idx="16">
                  <c:v>1464</c:v>
                </c:pt>
                <c:pt idx="17">
                  <c:v>1467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FE4-4E3F-B5FE-577D7AC7BFC5}"/>
            </c:ext>
          </c:extLst>
        </c:ser>
        <c:ser>
          <c:idx val="1"/>
          <c:order val="1"/>
          <c:tx>
            <c:strRef>
              <c:f>Foglio1!$A$21</c:f>
              <c:strCache>
                <c:ptCount val="1"/>
                <c:pt idx="0">
                  <c:v>basement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Foglio1!$A$22:$A$31</c:f>
              <c:numCache>
                <c:formatCode>General</c:formatCode>
                <c:ptCount val="10"/>
                <c:pt idx="0">
                  <c:v>300</c:v>
                </c:pt>
                <c:pt idx="1">
                  <c:v>350</c:v>
                </c:pt>
                <c:pt idx="2">
                  <c:v>710</c:v>
                </c:pt>
                <c:pt idx="3">
                  <c:v>1000</c:v>
                </c:pt>
                <c:pt idx="4">
                  <c:v>1380</c:v>
                </c:pt>
                <c:pt idx="5">
                  <c:v>3300</c:v>
                </c:pt>
                <c:pt idx="6">
                  <c:v>3850</c:v>
                </c:pt>
                <c:pt idx="7">
                  <c:v>4050</c:v>
                </c:pt>
                <c:pt idx="8">
                  <c:v>4100</c:v>
                </c:pt>
                <c:pt idx="9">
                  <c:v>5390</c:v>
                </c:pt>
              </c:numCache>
            </c:numRef>
          </c:xVal>
          <c:yVal>
            <c:numRef>
              <c:f>Foglio1!$B$22:$B$31</c:f>
              <c:numCache>
                <c:formatCode>General</c:formatCode>
                <c:ptCount val="10"/>
                <c:pt idx="0">
                  <c:v>1394</c:v>
                </c:pt>
                <c:pt idx="1">
                  <c:v>1290</c:v>
                </c:pt>
                <c:pt idx="2">
                  <c:v>1210</c:v>
                </c:pt>
                <c:pt idx="3">
                  <c:v>1222</c:v>
                </c:pt>
                <c:pt idx="4">
                  <c:v>1190</c:v>
                </c:pt>
                <c:pt idx="5">
                  <c:v>1163</c:v>
                </c:pt>
                <c:pt idx="6">
                  <c:v>1200</c:v>
                </c:pt>
                <c:pt idx="7">
                  <c:v>1300</c:v>
                </c:pt>
                <c:pt idx="8">
                  <c:v>1315</c:v>
                </c:pt>
                <c:pt idx="9">
                  <c:v>1464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FE4-4E3F-B5FE-577D7AC7BFC5}"/>
            </c:ext>
          </c:extLst>
        </c:ser>
        <c:ser>
          <c:idx val="2"/>
          <c:order val="2"/>
          <c:tx>
            <c:strRef>
              <c:f>Foglio1!$A$34</c:f>
              <c:strCache>
                <c:ptCount val="1"/>
                <c:pt idx="0">
                  <c:v>Limestone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Foglio1!$A$35:$A$42</c:f>
              <c:numCache>
                <c:formatCode>General</c:formatCode>
                <c:ptCount val="8"/>
                <c:pt idx="0">
                  <c:v>750</c:v>
                </c:pt>
                <c:pt idx="1">
                  <c:v>840</c:v>
                </c:pt>
                <c:pt idx="2">
                  <c:v>1170</c:v>
                </c:pt>
                <c:pt idx="3">
                  <c:v>1500</c:v>
                </c:pt>
                <c:pt idx="4">
                  <c:v>2300</c:v>
                </c:pt>
                <c:pt idx="5">
                  <c:v>3300</c:v>
                </c:pt>
                <c:pt idx="6">
                  <c:v>4100</c:v>
                </c:pt>
              </c:numCache>
            </c:numRef>
          </c:xVal>
          <c:yVal>
            <c:numRef>
              <c:f>Foglio1!$B$35:$B$42</c:f>
              <c:numCache>
                <c:formatCode>General</c:formatCode>
                <c:ptCount val="8"/>
                <c:pt idx="0">
                  <c:v>1388</c:v>
                </c:pt>
                <c:pt idx="1">
                  <c:v>1337</c:v>
                </c:pt>
                <c:pt idx="2">
                  <c:v>1288</c:v>
                </c:pt>
                <c:pt idx="3">
                  <c:v>1268</c:v>
                </c:pt>
                <c:pt idx="4">
                  <c:v>1270</c:v>
                </c:pt>
                <c:pt idx="5">
                  <c:v>1303</c:v>
                </c:pt>
                <c:pt idx="6">
                  <c:v>1418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FE4-4E3F-B5FE-577D7AC7BFC5}"/>
            </c:ext>
          </c:extLst>
        </c:ser>
        <c:ser>
          <c:idx val="5"/>
          <c:order val="5"/>
          <c:tx>
            <c:strRef>
              <c:f>Foglio1!$E$36</c:f>
              <c:strCache>
                <c:ptCount val="1"/>
                <c:pt idx="0">
                  <c:v>SWL 2014</c:v>
                </c:pt>
              </c:strCache>
              <c:extLst xmlns:c15="http://schemas.microsoft.com/office/drawing/2012/chart"/>
            </c:strRef>
          </c:tx>
          <c:spPr>
            <a:ln w="19050" cap="rnd">
              <a:solidFill>
                <a:schemeClr val="tx2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Foglio1!$E$37:$E$40</c:f>
              <c:numCache>
                <c:formatCode>General</c:formatCode>
                <c:ptCount val="4"/>
                <c:pt idx="0">
                  <c:v>380</c:v>
                </c:pt>
                <c:pt idx="1">
                  <c:v>715</c:v>
                </c:pt>
                <c:pt idx="2">
                  <c:v>4130</c:v>
                </c:pt>
                <c:pt idx="3">
                  <c:v>4500</c:v>
                </c:pt>
              </c:numCache>
              <c:extLst xmlns:c15="http://schemas.microsoft.com/office/drawing/2012/chart"/>
            </c:numRef>
          </c:xVal>
          <c:yVal>
            <c:numRef>
              <c:f>Foglio1!$F$37:$F$40</c:f>
              <c:numCache>
                <c:formatCode>General</c:formatCode>
                <c:ptCount val="4"/>
                <c:pt idx="0">
                  <c:v>1350</c:v>
                </c:pt>
                <c:pt idx="1">
                  <c:v>1353</c:v>
                </c:pt>
                <c:pt idx="2">
                  <c:v>1358</c:v>
                </c:pt>
                <c:pt idx="3">
                  <c:v>1363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EFE4-4E3F-B5FE-577D7AC7B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637487"/>
        <c:axId val="1456637967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Foglio1!$E$26</c15:sqref>
                        </c15:formulaRef>
                      </c:ext>
                    </c:extLst>
                    <c:strCache>
                      <c:ptCount val="1"/>
                      <c:pt idx="0">
                        <c:v>SWL 1980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Foglio1!$E$27:$E$28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300</c:v>
                      </c:pt>
                      <c:pt idx="1">
                        <c:v>4700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Foglio1!$F$27:$F$28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1383</c:v>
                      </c:pt>
                      <c:pt idx="1">
                        <c:v>1383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EFE4-4E3F-B5FE-577D7AC7BFC5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Foglio1!$E$30</c15:sqref>
                        </c15:formulaRef>
                      </c:ext>
                    </c:extLst>
                    <c:strCache>
                      <c:ptCount val="1"/>
                      <c:pt idx="0">
                        <c:v>SWL 2007</c:v>
                      </c:pt>
                    </c:strCache>
                  </c:strRef>
                </c:tx>
                <c:spPr>
                  <a:ln w="2540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dashDot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Foglio1!$E$31:$E$34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4700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Foglio1!$F$31:$F$34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1349</c:v>
                      </c:pt>
                      <c:pt idx="1">
                        <c:v>1358</c:v>
                      </c:pt>
                      <c:pt idx="2">
                        <c:v>1376</c:v>
                      </c:pt>
                      <c:pt idx="3">
                        <c:v>1383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EFE4-4E3F-B5FE-577D7AC7BFC5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Foglio1!$J$26</c15:sqref>
                        </c15:formulaRef>
                      </c:ext>
                    </c:extLst>
                    <c:strCache>
                      <c:ptCount val="1"/>
                      <c:pt idx="0">
                        <c:v>SWL 2017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Foglio1!$J$27:$J$30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4430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Foglio1!$K$27:$K$30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1338</c:v>
                      </c:pt>
                      <c:pt idx="1">
                        <c:v>1340</c:v>
                      </c:pt>
                      <c:pt idx="2">
                        <c:v>1346</c:v>
                      </c:pt>
                      <c:pt idx="3">
                        <c:v>1350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EFE4-4E3F-B5FE-577D7AC7BFC5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Foglio1!$J$33</c15:sqref>
                        </c15:formulaRef>
                      </c:ext>
                    </c:extLst>
                    <c:strCache>
                      <c:ptCount val="1"/>
                      <c:pt idx="0">
                        <c:v>SWL 2019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75000"/>
                      </a:schemeClr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Foglio1!$J$34:$J$39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4130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Foglio1!$K$34:$K$39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1335</c:v>
                      </c:pt>
                      <c:pt idx="1">
                        <c:v>1326</c:v>
                      </c:pt>
                      <c:pt idx="2">
                        <c:v>1321</c:v>
                      </c:pt>
                      <c:pt idx="3">
                        <c:v>1327</c:v>
                      </c:pt>
                      <c:pt idx="4">
                        <c:v>1312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FE4-4E3F-B5FE-577D7AC7BFC5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Foglio1!$N$26</c15:sqref>
                        </c15:formulaRef>
                      </c:ext>
                    </c:extLst>
                    <c:strCache>
                      <c:ptCount val="1"/>
                      <c:pt idx="0">
                        <c:v>SWL 2024</c:v>
                      </c:pt>
                    </c:strCache>
                  </c:strRef>
                </c:tx>
                <c:spPr>
                  <a:ln w="25400" cap="rnd">
                    <a:solidFill>
                      <a:schemeClr val="accent3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Foglio1!$N$27:$N$32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3300</c:v>
                      </c:pt>
                      <c:pt idx="5">
                        <c:v>4000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Foglio1!$O$27:$O$32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1275</c:v>
                      </c:pt>
                      <c:pt idx="2">
                        <c:v>1277</c:v>
                      </c:pt>
                      <c:pt idx="3">
                        <c:v>1285</c:v>
                      </c:pt>
                      <c:pt idx="4">
                        <c:v>1286</c:v>
                      </c:pt>
                      <c:pt idx="5">
                        <c:v>1286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EFE4-4E3F-B5FE-577D7AC7BFC5}"/>
                  </c:ext>
                </c:extLst>
              </c15:ser>
            </c15:filteredScatterSeries>
          </c:ext>
        </c:extLst>
      </c:scatterChart>
      <c:valAx>
        <c:axId val="1456637487"/>
        <c:scaling>
          <c:orientation val="minMax"/>
          <c:max val="55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967"/>
        <c:crosses val="autoZero"/>
        <c:crossBetween val="midCat"/>
      </c:valAx>
      <c:valAx>
        <c:axId val="1456637967"/>
        <c:scaling>
          <c:orientation val="minMax"/>
          <c:min val="1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48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>
          <a:lumMod val="6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Depletion of Borama Damouq-Xamoud</a:t>
            </a:r>
            <a:r>
              <a:rPr lang="en-US" baseline="0"/>
              <a:t> Aquifer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279505807630401E-2"/>
          <c:y val="0.1268034188034188"/>
          <c:w val="0.9482537749079708"/>
          <c:h val="0.69159566592637456"/>
        </c:manualLayout>
      </c:layout>
      <c:scatterChart>
        <c:scatterStyle val="lineMarker"/>
        <c:varyColors val="0"/>
        <c:ser>
          <c:idx val="0"/>
          <c:order val="0"/>
          <c:tx>
            <c:strRef>
              <c:f>Foglio1!$A$1</c:f>
              <c:strCache>
                <c:ptCount val="1"/>
                <c:pt idx="0">
                  <c:v>ground surface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Foglio1!$A$2:$A$19</c:f>
              <c:numCache>
                <c:formatCode>General</c:formatCode>
                <c:ptCount val="18"/>
                <c:pt idx="0">
                  <c:v>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600</c:v>
                </c:pt>
                <c:pt idx="5">
                  <c:v>715</c:v>
                </c:pt>
                <c:pt idx="6">
                  <c:v>840</c:v>
                </c:pt>
                <c:pt idx="7">
                  <c:v>1000</c:v>
                </c:pt>
                <c:pt idx="8">
                  <c:v>1380</c:v>
                </c:pt>
                <c:pt idx="9">
                  <c:v>2140</c:v>
                </c:pt>
                <c:pt idx="10">
                  <c:v>2300</c:v>
                </c:pt>
                <c:pt idx="11">
                  <c:v>3000</c:v>
                </c:pt>
                <c:pt idx="12">
                  <c:v>3300</c:v>
                </c:pt>
                <c:pt idx="13">
                  <c:v>4130</c:v>
                </c:pt>
                <c:pt idx="14">
                  <c:v>4500</c:v>
                </c:pt>
                <c:pt idx="15">
                  <c:v>4800</c:v>
                </c:pt>
                <c:pt idx="16">
                  <c:v>5390</c:v>
                </c:pt>
                <c:pt idx="17">
                  <c:v>5500</c:v>
                </c:pt>
              </c:numCache>
            </c:numRef>
          </c:xVal>
          <c:yVal>
            <c:numRef>
              <c:f>Foglio1!$B$2:$B$19</c:f>
              <c:numCache>
                <c:formatCode>General</c:formatCode>
                <c:ptCount val="18"/>
                <c:pt idx="0">
                  <c:v>1404</c:v>
                </c:pt>
                <c:pt idx="1">
                  <c:v>1398</c:v>
                </c:pt>
                <c:pt idx="2">
                  <c:v>1394</c:v>
                </c:pt>
                <c:pt idx="3">
                  <c:v>1390</c:v>
                </c:pt>
                <c:pt idx="4">
                  <c:v>1393</c:v>
                </c:pt>
                <c:pt idx="5">
                  <c:v>1390</c:v>
                </c:pt>
                <c:pt idx="6">
                  <c:v>1387</c:v>
                </c:pt>
                <c:pt idx="7">
                  <c:v>1390</c:v>
                </c:pt>
                <c:pt idx="8">
                  <c:v>1390</c:v>
                </c:pt>
                <c:pt idx="9">
                  <c:v>1383</c:v>
                </c:pt>
                <c:pt idx="10">
                  <c:v>1385</c:v>
                </c:pt>
                <c:pt idx="11">
                  <c:v>1394</c:v>
                </c:pt>
                <c:pt idx="12">
                  <c:v>1403</c:v>
                </c:pt>
                <c:pt idx="13">
                  <c:v>1425</c:v>
                </c:pt>
                <c:pt idx="14">
                  <c:v>1454</c:v>
                </c:pt>
                <c:pt idx="15">
                  <c:v>1456</c:v>
                </c:pt>
                <c:pt idx="16">
                  <c:v>1464</c:v>
                </c:pt>
                <c:pt idx="17">
                  <c:v>1467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222-40A5-8885-83E86CC9A206}"/>
            </c:ext>
          </c:extLst>
        </c:ser>
        <c:ser>
          <c:idx val="1"/>
          <c:order val="1"/>
          <c:tx>
            <c:strRef>
              <c:f>Foglio1!$A$21</c:f>
              <c:strCache>
                <c:ptCount val="1"/>
                <c:pt idx="0">
                  <c:v>basement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Foglio1!$A$22:$A$31</c:f>
              <c:numCache>
                <c:formatCode>General</c:formatCode>
                <c:ptCount val="10"/>
                <c:pt idx="0">
                  <c:v>300</c:v>
                </c:pt>
                <c:pt idx="1">
                  <c:v>350</c:v>
                </c:pt>
                <c:pt idx="2">
                  <c:v>710</c:v>
                </c:pt>
                <c:pt idx="3">
                  <c:v>1000</c:v>
                </c:pt>
                <c:pt idx="4">
                  <c:v>1380</c:v>
                </c:pt>
                <c:pt idx="5">
                  <c:v>3300</c:v>
                </c:pt>
                <c:pt idx="6">
                  <c:v>3850</c:v>
                </c:pt>
                <c:pt idx="7">
                  <c:v>4050</c:v>
                </c:pt>
                <c:pt idx="8">
                  <c:v>4100</c:v>
                </c:pt>
                <c:pt idx="9">
                  <c:v>5390</c:v>
                </c:pt>
              </c:numCache>
            </c:numRef>
          </c:xVal>
          <c:yVal>
            <c:numRef>
              <c:f>Foglio1!$B$22:$B$31</c:f>
              <c:numCache>
                <c:formatCode>General</c:formatCode>
                <c:ptCount val="10"/>
                <c:pt idx="0">
                  <c:v>1394</c:v>
                </c:pt>
                <c:pt idx="1">
                  <c:v>1290</c:v>
                </c:pt>
                <c:pt idx="2">
                  <c:v>1210</c:v>
                </c:pt>
                <c:pt idx="3">
                  <c:v>1222</c:v>
                </c:pt>
                <c:pt idx="4">
                  <c:v>1190</c:v>
                </c:pt>
                <c:pt idx="5">
                  <c:v>1163</c:v>
                </c:pt>
                <c:pt idx="6">
                  <c:v>1200</c:v>
                </c:pt>
                <c:pt idx="7">
                  <c:v>1300</c:v>
                </c:pt>
                <c:pt idx="8">
                  <c:v>1315</c:v>
                </c:pt>
                <c:pt idx="9">
                  <c:v>1464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222-40A5-8885-83E86CC9A206}"/>
            </c:ext>
          </c:extLst>
        </c:ser>
        <c:ser>
          <c:idx val="2"/>
          <c:order val="2"/>
          <c:tx>
            <c:strRef>
              <c:f>Foglio1!$A$34</c:f>
              <c:strCache>
                <c:ptCount val="1"/>
                <c:pt idx="0">
                  <c:v>Limestone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Foglio1!$A$35:$A$42</c:f>
              <c:numCache>
                <c:formatCode>General</c:formatCode>
                <c:ptCount val="8"/>
                <c:pt idx="0">
                  <c:v>750</c:v>
                </c:pt>
                <c:pt idx="1">
                  <c:v>840</c:v>
                </c:pt>
                <c:pt idx="2">
                  <c:v>1170</c:v>
                </c:pt>
                <c:pt idx="3">
                  <c:v>1500</c:v>
                </c:pt>
                <c:pt idx="4">
                  <c:v>2300</c:v>
                </c:pt>
                <c:pt idx="5">
                  <c:v>3300</c:v>
                </c:pt>
                <c:pt idx="6">
                  <c:v>4100</c:v>
                </c:pt>
              </c:numCache>
            </c:numRef>
          </c:xVal>
          <c:yVal>
            <c:numRef>
              <c:f>Foglio1!$B$35:$B$42</c:f>
              <c:numCache>
                <c:formatCode>General</c:formatCode>
                <c:ptCount val="8"/>
                <c:pt idx="0">
                  <c:v>1388</c:v>
                </c:pt>
                <c:pt idx="1">
                  <c:v>1337</c:v>
                </c:pt>
                <c:pt idx="2">
                  <c:v>1288</c:v>
                </c:pt>
                <c:pt idx="3">
                  <c:v>1268</c:v>
                </c:pt>
                <c:pt idx="4">
                  <c:v>1270</c:v>
                </c:pt>
                <c:pt idx="5">
                  <c:v>1303</c:v>
                </c:pt>
                <c:pt idx="6">
                  <c:v>1418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222-40A5-8885-83E86CC9A206}"/>
            </c:ext>
          </c:extLst>
        </c:ser>
        <c:ser>
          <c:idx val="7"/>
          <c:order val="7"/>
          <c:tx>
            <c:strRef>
              <c:f>Foglio1!$J$33</c:f>
              <c:strCache>
                <c:ptCount val="1"/>
                <c:pt idx="0">
                  <c:v>SWL 2019</c:v>
                </c:pt>
              </c:strCache>
              <c:extLst xmlns:c15="http://schemas.microsoft.com/office/drawing/2012/chart"/>
            </c:strRef>
          </c:tx>
          <c:spPr>
            <a:ln w="19050" cap="rnd">
              <a:solidFill>
                <a:schemeClr val="accent4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Foglio1!$J$34:$J$39</c:f>
              <c:numCache>
                <c:formatCode>General</c:formatCode>
                <c:ptCount val="6"/>
                <c:pt idx="0">
                  <c:v>380</c:v>
                </c:pt>
                <c:pt idx="1">
                  <c:v>715</c:v>
                </c:pt>
                <c:pt idx="2">
                  <c:v>1000</c:v>
                </c:pt>
                <c:pt idx="3">
                  <c:v>2300</c:v>
                </c:pt>
                <c:pt idx="4">
                  <c:v>4100</c:v>
                </c:pt>
              </c:numCache>
              <c:extLst xmlns:c15="http://schemas.microsoft.com/office/drawing/2012/chart"/>
            </c:numRef>
          </c:xVal>
          <c:yVal>
            <c:numRef>
              <c:f>Foglio1!$K$34:$K$39</c:f>
              <c:numCache>
                <c:formatCode>General</c:formatCode>
                <c:ptCount val="6"/>
                <c:pt idx="0">
                  <c:v>1335</c:v>
                </c:pt>
                <c:pt idx="1">
                  <c:v>1326</c:v>
                </c:pt>
                <c:pt idx="2">
                  <c:v>1321</c:v>
                </c:pt>
                <c:pt idx="3">
                  <c:v>1327</c:v>
                </c:pt>
                <c:pt idx="4">
                  <c:v>1312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6222-40A5-8885-83E86CC9A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637487"/>
        <c:axId val="1456637967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Foglio1!$E$26</c15:sqref>
                        </c15:formulaRef>
                      </c:ext>
                    </c:extLst>
                    <c:strCache>
                      <c:ptCount val="1"/>
                      <c:pt idx="0">
                        <c:v>SWL 1980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Foglio1!$E$27:$E$28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300</c:v>
                      </c:pt>
                      <c:pt idx="1">
                        <c:v>4700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Foglio1!$F$27:$F$28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1383</c:v>
                      </c:pt>
                      <c:pt idx="1">
                        <c:v>1383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6222-40A5-8885-83E86CC9A206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Foglio1!$E$30</c15:sqref>
                        </c15:formulaRef>
                      </c:ext>
                    </c:extLst>
                    <c:strCache>
                      <c:ptCount val="1"/>
                      <c:pt idx="0">
                        <c:v>SWL 2007</c:v>
                      </c:pt>
                    </c:strCache>
                  </c:strRef>
                </c:tx>
                <c:spPr>
                  <a:ln w="2540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dashDot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Foglio1!$E$31:$E$34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4700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Foglio1!$F$31:$F$34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1349</c:v>
                      </c:pt>
                      <c:pt idx="1">
                        <c:v>1358</c:v>
                      </c:pt>
                      <c:pt idx="2">
                        <c:v>1376</c:v>
                      </c:pt>
                      <c:pt idx="3">
                        <c:v>1383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222-40A5-8885-83E86CC9A206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Foglio1!$E$36</c15:sqref>
                        </c15:formulaRef>
                      </c:ext>
                    </c:extLst>
                    <c:strCache>
                      <c:ptCount val="1"/>
                      <c:pt idx="0">
                        <c:v>SWL 2014</c:v>
                      </c:pt>
                    </c:strCache>
                  </c:strRef>
                </c:tx>
                <c:spPr>
                  <a:ln w="1905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Foglio1!$E$37:$E$40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4500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Foglio1!$F$37:$F$40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1350</c:v>
                      </c:pt>
                      <c:pt idx="1">
                        <c:v>1353</c:v>
                      </c:pt>
                      <c:pt idx="2">
                        <c:v>1358</c:v>
                      </c:pt>
                      <c:pt idx="3">
                        <c:v>1363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222-40A5-8885-83E86CC9A206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Foglio1!$J$26</c15:sqref>
                        </c15:formulaRef>
                      </c:ext>
                    </c:extLst>
                    <c:strCache>
                      <c:ptCount val="1"/>
                      <c:pt idx="0">
                        <c:v>SWL 2017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Foglio1!$J$27:$J$30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4430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Foglio1!$K$27:$K$30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1338</c:v>
                      </c:pt>
                      <c:pt idx="1">
                        <c:v>1340</c:v>
                      </c:pt>
                      <c:pt idx="2">
                        <c:v>1346</c:v>
                      </c:pt>
                      <c:pt idx="3">
                        <c:v>1350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222-40A5-8885-83E86CC9A206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Foglio1!$N$26</c15:sqref>
                        </c15:formulaRef>
                      </c:ext>
                    </c:extLst>
                    <c:strCache>
                      <c:ptCount val="1"/>
                      <c:pt idx="0">
                        <c:v>SWL 2024</c:v>
                      </c:pt>
                    </c:strCache>
                  </c:strRef>
                </c:tx>
                <c:spPr>
                  <a:ln w="25400" cap="rnd">
                    <a:solidFill>
                      <a:schemeClr val="accent3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Foglio1!$N$27:$N$32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3300</c:v>
                      </c:pt>
                      <c:pt idx="5">
                        <c:v>4000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Foglio1!$O$27:$O$32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1">
                        <c:v>1275</c:v>
                      </c:pt>
                      <c:pt idx="2">
                        <c:v>1277</c:v>
                      </c:pt>
                      <c:pt idx="3">
                        <c:v>1285</c:v>
                      </c:pt>
                      <c:pt idx="4">
                        <c:v>1286</c:v>
                      </c:pt>
                      <c:pt idx="5">
                        <c:v>1286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6222-40A5-8885-83E86CC9A206}"/>
                  </c:ext>
                </c:extLst>
              </c15:ser>
            </c15:filteredScatterSeries>
          </c:ext>
        </c:extLst>
      </c:scatterChart>
      <c:valAx>
        <c:axId val="1456637487"/>
        <c:scaling>
          <c:orientation val="minMax"/>
          <c:max val="55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967"/>
        <c:crosses val="autoZero"/>
        <c:crossBetween val="midCat"/>
      </c:valAx>
      <c:valAx>
        <c:axId val="1456637967"/>
        <c:scaling>
          <c:orientation val="minMax"/>
          <c:min val="1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48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>
          <a:lumMod val="6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Depletion of Borama Damouq-Xamoud</a:t>
            </a:r>
            <a:r>
              <a:rPr lang="en-US" baseline="0"/>
              <a:t> Aquifer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279505807630401E-2"/>
          <c:y val="0.1268034188034188"/>
          <c:w val="0.9482537749079708"/>
          <c:h val="0.69159566592637456"/>
        </c:manualLayout>
      </c:layout>
      <c:scatterChart>
        <c:scatterStyle val="lineMarker"/>
        <c:varyColors val="0"/>
        <c:ser>
          <c:idx val="0"/>
          <c:order val="0"/>
          <c:tx>
            <c:strRef>
              <c:f>Foglio1!$A$1</c:f>
              <c:strCache>
                <c:ptCount val="1"/>
                <c:pt idx="0">
                  <c:v>ground surface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Foglio1!$A$2:$A$19</c:f>
              <c:numCache>
                <c:formatCode>General</c:formatCode>
                <c:ptCount val="18"/>
                <c:pt idx="0">
                  <c:v>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600</c:v>
                </c:pt>
                <c:pt idx="5">
                  <c:v>715</c:v>
                </c:pt>
                <c:pt idx="6">
                  <c:v>840</c:v>
                </c:pt>
                <c:pt idx="7">
                  <c:v>1000</c:v>
                </c:pt>
                <c:pt idx="8">
                  <c:v>1380</c:v>
                </c:pt>
                <c:pt idx="9">
                  <c:v>2140</c:v>
                </c:pt>
                <c:pt idx="10">
                  <c:v>2300</c:v>
                </c:pt>
                <c:pt idx="11">
                  <c:v>3000</c:v>
                </c:pt>
                <c:pt idx="12">
                  <c:v>3300</c:v>
                </c:pt>
                <c:pt idx="13">
                  <c:v>4130</c:v>
                </c:pt>
                <c:pt idx="14">
                  <c:v>4500</c:v>
                </c:pt>
                <c:pt idx="15">
                  <c:v>4800</c:v>
                </c:pt>
                <c:pt idx="16">
                  <c:v>5390</c:v>
                </c:pt>
                <c:pt idx="17">
                  <c:v>5500</c:v>
                </c:pt>
              </c:numCache>
            </c:numRef>
          </c:xVal>
          <c:yVal>
            <c:numRef>
              <c:f>Foglio1!$B$2:$B$19</c:f>
              <c:numCache>
                <c:formatCode>General</c:formatCode>
                <c:ptCount val="18"/>
                <c:pt idx="0">
                  <c:v>1404</c:v>
                </c:pt>
                <c:pt idx="1">
                  <c:v>1398</c:v>
                </c:pt>
                <c:pt idx="2">
                  <c:v>1394</c:v>
                </c:pt>
                <c:pt idx="3">
                  <c:v>1390</c:v>
                </c:pt>
                <c:pt idx="4">
                  <c:v>1393</c:v>
                </c:pt>
                <c:pt idx="5">
                  <c:v>1390</c:v>
                </c:pt>
                <c:pt idx="6">
                  <c:v>1387</c:v>
                </c:pt>
                <c:pt idx="7">
                  <c:v>1390</c:v>
                </c:pt>
                <c:pt idx="8">
                  <c:v>1390</c:v>
                </c:pt>
                <c:pt idx="9">
                  <c:v>1383</c:v>
                </c:pt>
                <c:pt idx="10">
                  <c:v>1385</c:v>
                </c:pt>
                <c:pt idx="11">
                  <c:v>1394</c:v>
                </c:pt>
                <c:pt idx="12">
                  <c:v>1403</c:v>
                </c:pt>
                <c:pt idx="13">
                  <c:v>1425</c:v>
                </c:pt>
                <c:pt idx="14">
                  <c:v>1454</c:v>
                </c:pt>
                <c:pt idx="15">
                  <c:v>1456</c:v>
                </c:pt>
                <c:pt idx="16">
                  <c:v>1464</c:v>
                </c:pt>
                <c:pt idx="17">
                  <c:v>1467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24A-486F-B40F-147502A8B566}"/>
            </c:ext>
          </c:extLst>
        </c:ser>
        <c:ser>
          <c:idx val="1"/>
          <c:order val="1"/>
          <c:tx>
            <c:strRef>
              <c:f>Foglio1!$A$21</c:f>
              <c:strCache>
                <c:ptCount val="1"/>
                <c:pt idx="0">
                  <c:v>basement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Foglio1!$A$22:$A$31</c:f>
              <c:numCache>
                <c:formatCode>General</c:formatCode>
                <c:ptCount val="10"/>
                <c:pt idx="0">
                  <c:v>300</c:v>
                </c:pt>
                <c:pt idx="1">
                  <c:v>350</c:v>
                </c:pt>
                <c:pt idx="2">
                  <c:v>710</c:v>
                </c:pt>
                <c:pt idx="3">
                  <c:v>1000</c:v>
                </c:pt>
                <c:pt idx="4">
                  <c:v>1380</c:v>
                </c:pt>
                <c:pt idx="5">
                  <c:v>3300</c:v>
                </c:pt>
                <c:pt idx="6">
                  <c:v>3850</c:v>
                </c:pt>
                <c:pt idx="7">
                  <c:v>4050</c:v>
                </c:pt>
                <c:pt idx="8">
                  <c:v>4100</c:v>
                </c:pt>
                <c:pt idx="9">
                  <c:v>5390</c:v>
                </c:pt>
              </c:numCache>
            </c:numRef>
          </c:xVal>
          <c:yVal>
            <c:numRef>
              <c:f>Foglio1!$B$22:$B$31</c:f>
              <c:numCache>
                <c:formatCode>General</c:formatCode>
                <c:ptCount val="10"/>
                <c:pt idx="0">
                  <c:v>1394</c:v>
                </c:pt>
                <c:pt idx="1">
                  <c:v>1290</c:v>
                </c:pt>
                <c:pt idx="2">
                  <c:v>1210</c:v>
                </c:pt>
                <c:pt idx="3">
                  <c:v>1222</c:v>
                </c:pt>
                <c:pt idx="4">
                  <c:v>1190</c:v>
                </c:pt>
                <c:pt idx="5">
                  <c:v>1163</c:v>
                </c:pt>
                <c:pt idx="6">
                  <c:v>1200</c:v>
                </c:pt>
                <c:pt idx="7">
                  <c:v>1300</c:v>
                </c:pt>
                <c:pt idx="8">
                  <c:v>1315</c:v>
                </c:pt>
                <c:pt idx="9">
                  <c:v>1464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4A-486F-B40F-147502A8B566}"/>
            </c:ext>
          </c:extLst>
        </c:ser>
        <c:ser>
          <c:idx val="2"/>
          <c:order val="2"/>
          <c:tx>
            <c:strRef>
              <c:f>Foglio1!$A$34</c:f>
              <c:strCache>
                <c:ptCount val="1"/>
                <c:pt idx="0">
                  <c:v>Limestone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Foglio1!$A$35:$A$42</c:f>
              <c:numCache>
                <c:formatCode>General</c:formatCode>
                <c:ptCount val="8"/>
                <c:pt idx="0">
                  <c:v>750</c:v>
                </c:pt>
                <c:pt idx="1">
                  <c:v>840</c:v>
                </c:pt>
                <c:pt idx="2">
                  <c:v>1170</c:v>
                </c:pt>
                <c:pt idx="3">
                  <c:v>1500</c:v>
                </c:pt>
                <c:pt idx="4">
                  <c:v>2300</c:v>
                </c:pt>
                <c:pt idx="5">
                  <c:v>3300</c:v>
                </c:pt>
                <c:pt idx="6">
                  <c:v>4100</c:v>
                </c:pt>
              </c:numCache>
            </c:numRef>
          </c:xVal>
          <c:yVal>
            <c:numRef>
              <c:f>Foglio1!$B$35:$B$42</c:f>
              <c:numCache>
                <c:formatCode>General</c:formatCode>
                <c:ptCount val="8"/>
                <c:pt idx="0">
                  <c:v>1388</c:v>
                </c:pt>
                <c:pt idx="1">
                  <c:v>1337</c:v>
                </c:pt>
                <c:pt idx="2">
                  <c:v>1288</c:v>
                </c:pt>
                <c:pt idx="3">
                  <c:v>1268</c:v>
                </c:pt>
                <c:pt idx="4">
                  <c:v>1270</c:v>
                </c:pt>
                <c:pt idx="5">
                  <c:v>1303</c:v>
                </c:pt>
                <c:pt idx="6">
                  <c:v>1418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24A-486F-B40F-147502A8B566}"/>
            </c:ext>
          </c:extLst>
        </c:ser>
        <c:ser>
          <c:idx val="8"/>
          <c:order val="8"/>
          <c:tx>
            <c:strRef>
              <c:f>Foglio1!$N$26</c:f>
              <c:strCache>
                <c:ptCount val="1"/>
                <c:pt idx="0">
                  <c:v>SWL 2024</c:v>
                </c:pt>
              </c:strCache>
              <c:extLst xmlns:c15="http://schemas.microsoft.com/office/drawing/2012/chart"/>
            </c:strRef>
          </c:tx>
          <c:spPr>
            <a:ln w="25400" cap="rnd">
              <a:solidFill>
                <a:schemeClr val="accent3">
                  <a:lumMod val="60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Foglio1!$N$27:$N$32</c:f>
              <c:numCache>
                <c:formatCode>General</c:formatCode>
                <c:ptCount val="6"/>
                <c:pt idx="0">
                  <c:v>400</c:v>
                </c:pt>
                <c:pt idx="1">
                  <c:v>715</c:v>
                </c:pt>
                <c:pt idx="2">
                  <c:v>1000</c:v>
                </c:pt>
                <c:pt idx="3">
                  <c:v>2300</c:v>
                </c:pt>
                <c:pt idx="4">
                  <c:v>3300</c:v>
                </c:pt>
                <c:pt idx="5">
                  <c:v>4000</c:v>
                </c:pt>
              </c:numCache>
              <c:extLst xmlns:c15="http://schemas.microsoft.com/office/drawing/2012/chart"/>
            </c:numRef>
          </c:xVal>
          <c:yVal>
            <c:numRef>
              <c:f>Foglio1!$O$27:$O$32</c:f>
              <c:numCache>
                <c:formatCode>General</c:formatCode>
                <c:ptCount val="6"/>
                <c:pt idx="0">
                  <c:v>1277</c:v>
                </c:pt>
                <c:pt idx="1">
                  <c:v>1275</c:v>
                </c:pt>
                <c:pt idx="2">
                  <c:v>1277</c:v>
                </c:pt>
                <c:pt idx="3">
                  <c:v>1285</c:v>
                </c:pt>
                <c:pt idx="4">
                  <c:v>1286</c:v>
                </c:pt>
                <c:pt idx="5">
                  <c:v>1286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524A-486F-B40F-147502A8B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637487"/>
        <c:axId val="1456637967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Foglio1!$E$26</c15:sqref>
                        </c15:formulaRef>
                      </c:ext>
                    </c:extLst>
                    <c:strCache>
                      <c:ptCount val="1"/>
                      <c:pt idx="0">
                        <c:v>SWL 1980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Foglio1!$E$27:$E$28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300</c:v>
                      </c:pt>
                      <c:pt idx="1">
                        <c:v>4700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Foglio1!$F$27:$F$28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1383</c:v>
                      </c:pt>
                      <c:pt idx="1">
                        <c:v>1383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524A-486F-B40F-147502A8B566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Foglio1!$E$30</c15:sqref>
                        </c15:formulaRef>
                      </c:ext>
                    </c:extLst>
                    <c:strCache>
                      <c:ptCount val="1"/>
                      <c:pt idx="0">
                        <c:v>SWL 2007</c:v>
                      </c:pt>
                    </c:strCache>
                  </c:strRef>
                </c:tx>
                <c:spPr>
                  <a:ln w="2540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dashDot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Foglio1!$E$31:$E$34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4700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Foglio1!$F$31:$F$34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1349</c:v>
                      </c:pt>
                      <c:pt idx="1">
                        <c:v>1358</c:v>
                      </c:pt>
                      <c:pt idx="2">
                        <c:v>1376</c:v>
                      </c:pt>
                      <c:pt idx="3">
                        <c:v>1383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24A-486F-B40F-147502A8B566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Foglio1!$E$36</c15:sqref>
                        </c15:formulaRef>
                      </c:ext>
                    </c:extLst>
                    <c:strCache>
                      <c:ptCount val="1"/>
                      <c:pt idx="0">
                        <c:v>SWL 2014</c:v>
                      </c:pt>
                    </c:strCache>
                  </c:strRef>
                </c:tx>
                <c:spPr>
                  <a:ln w="1905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Foglio1!$E$37:$E$40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4500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Foglio1!$F$37:$F$40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1350</c:v>
                      </c:pt>
                      <c:pt idx="1">
                        <c:v>1353</c:v>
                      </c:pt>
                      <c:pt idx="2">
                        <c:v>1358</c:v>
                      </c:pt>
                      <c:pt idx="3">
                        <c:v>1363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524A-486F-B40F-147502A8B566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Foglio1!$J$26</c15:sqref>
                        </c15:formulaRef>
                      </c:ext>
                    </c:extLst>
                    <c:strCache>
                      <c:ptCount val="1"/>
                      <c:pt idx="0">
                        <c:v>SWL 2017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Foglio1!$J$27:$J$30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4430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Foglio1!$K$27:$K$30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1338</c:v>
                      </c:pt>
                      <c:pt idx="1">
                        <c:v>1340</c:v>
                      </c:pt>
                      <c:pt idx="2">
                        <c:v>1346</c:v>
                      </c:pt>
                      <c:pt idx="3">
                        <c:v>1350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524A-486F-B40F-147502A8B566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Foglio1!$J$33</c15:sqref>
                        </c15:formulaRef>
                      </c:ext>
                    </c:extLst>
                    <c:strCache>
                      <c:ptCount val="1"/>
                      <c:pt idx="0">
                        <c:v>SWL 2019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75000"/>
                      </a:schemeClr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Foglio1!$J$34:$J$39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4100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Foglio1!$K$34:$K$39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1335</c:v>
                      </c:pt>
                      <c:pt idx="1">
                        <c:v>1326</c:v>
                      </c:pt>
                      <c:pt idx="2">
                        <c:v>1321</c:v>
                      </c:pt>
                      <c:pt idx="3">
                        <c:v>1327</c:v>
                      </c:pt>
                      <c:pt idx="4">
                        <c:v>1312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524A-486F-B40F-147502A8B566}"/>
                  </c:ext>
                </c:extLst>
              </c15:ser>
            </c15:filteredScatterSeries>
          </c:ext>
        </c:extLst>
      </c:scatterChart>
      <c:valAx>
        <c:axId val="1456637487"/>
        <c:scaling>
          <c:orientation val="minMax"/>
          <c:max val="55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967"/>
        <c:crosses val="autoZero"/>
        <c:crossBetween val="midCat"/>
      </c:valAx>
      <c:valAx>
        <c:axId val="1456637967"/>
        <c:scaling>
          <c:orientation val="minMax"/>
          <c:min val="1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48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>
          <a:lumMod val="6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Depletion of Borama Damouq-Xamoud</a:t>
            </a:r>
            <a:r>
              <a:rPr lang="en-US" baseline="0"/>
              <a:t> Aquifer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279505807630401E-2"/>
          <c:y val="0.1268034188034188"/>
          <c:w val="0.9482537749079708"/>
          <c:h val="0.69159566592637456"/>
        </c:manualLayout>
      </c:layout>
      <c:scatterChart>
        <c:scatterStyle val="lineMarker"/>
        <c:varyColors val="0"/>
        <c:ser>
          <c:idx val="0"/>
          <c:order val="0"/>
          <c:tx>
            <c:strRef>
              <c:f>Foglio1!$A$1</c:f>
              <c:strCache>
                <c:ptCount val="1"/>
                <c:pt idx="0">
                  <c:v>ground surface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Foglio1!$A$2:$A$19</c:f>
              <c:numCache>
                <c:formatCode>General</c:formatCode>
                <c:ptCount val="18"/>
                <c:pt idx="0">
                  <c:v>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600</c:v>
                </c:pt>
                <c:pt idx="5">
                  <c:v>715</c:v>
                </c:pt>
                <c:pt idx="6">
                  <c:v>840</c:v>
                </c:pt>
                <c:pt idx="7">
                  <c:v>1000</c:v>
                </c:pt>
                <c:pt idx="8">
                  <c:v>1380</c:v>
                </c:pt>
                <c:pt idx="9">
                  <c:v>2140</c:v>
                </c:pt>
                <c:pt idx="10">
                  <c:v>2300</c:v>
                </c:pt>
                <c:pt idx="11">
                  <c:v>3000</c:v>
                </c:pt>
                <c:pt idx="12">
                  <c:v>3300</c:v>
                </c:pt>
                <c:pt idx="13">
                  <c:v>4130</c:v>
                </c:pt>
                <c:pt idx="14">
                  <c:v>4500</c:v>
                </c:pt>
                <c:pt idx="15">
                  <c:v>4800</c:v>
                </c:pt>
                <c:pt idx="16">
                  <c:v>5390</c:v>
                </c:pt>
                <c:pt idx="17">
                  <c:v>5500</c:v>
                </c:pt>
              </c:numCache>
            </c:numRef>
          </c:xVal>
          <c:yVal>
            <c:numRef>
              <c:f>Foglio1!$B$2:$B$19</c:f>
              <c:numCache>
                <c:formatCode>General</c:formatCode>
                <c:ptCount val="18"/>
                <c:pt idx="0">
                  <c:v>1404</c:v>
                </c:pt>
                <c:pt idx="1">
                  <c:v>1398</c:v>
                </c:pt>
                <c:pt idx="2">
                  <c:v>1394</c:v>
                </c:pt>
                <c:pt idx="3">
                  <c:v>1390</c:v>
                </c:pt>
                <c:pt idx="4">
                  <c:v>1393</c:v>
                </c:pt>
                <c:pt idx="5">
                  <c:v>1390</c:v>
                </c:pt>
                <c:pt idx="6">
                  <c:v>1387</c:v>
                </c:pt>
                <c:pt idx="7">
                  <c:v>1390</c:v>
                </c:pt>
                <c:pt idx="8">
                  <c:v>1390</c:v>
                </c:pt>
                <c:pt idx="9">
                  <c:v>1383</c:v>
                </c:pt>
                <c:pt idx="10">
                  <c:v>1385</c:v>
                </c:pt>
                <c:pt idx="11">
                  <c:v>1394</c:v>
                </c:pt>
                <c:pt idx="12">
                  <c:v>1403</c:v>
                </c:pt>
                <c:pt idx="13">
                  <c:v>1425</c:v>
                </c:pt>
                <c:pt idx="14">
                  <c:v>1454</c:v>
                </c:pt>
                <c:pt idx="15">
                  <c:v>1456</c:v>
                </c:pt>
                <c:pt idx="16">
                  <c:v>1464</c:v>
                </c:pt>
                <c:pt idx="17">
                  <c:v>1467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4B-42ED-9090-ECF6593B6375}"/>
            </c:ext>
          </c:extLst>
        </c:ser>
        <c:ser>
          <c:idx val="1"/>
          <c:order val="1"/>
          <c:tx>
            <c:strRef>
              <c:f>Foglio1!$A$21</c:f>
              <c:strCache>
                <c:ptCount val="1"/>
                <c:pt idx="0">
                  <c:v>basement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Foglio1!$A$22:$A$31</c:f>
              <c:numCache>
                <c:formatCode>General</c:formatCode>
                <c:ptCount val="10"/>
                <c:pt idx="0">
                  <c:v>300</c:v>
                </c:pt>
                <c:pt idx="1">
                  <c:v>350</c:v>
                </c:pt>
                <c:pt idx="2">
                  <c:v>710</c:v>
                </c:pt>
                <c:pt idx="3">
                  <c:v>1000</c:v>
                </c:pt>
                <c:pt idx="4">
                  <c:v>1380</c:v>
                </c:pt>
                <c:pt idx="5">
                  <c:v>3300</c:v>
                </c:pt>
                <c:pt idx="6">
                  <c:v>3850</c:v>
                </c:pt>
                <c:pt idx="7">
                  <c:v>4050</c:v>
                </c:pt>
                <c:pt idx="8">
                  <c:v>4100</c:v>
                </c:pt>
                <c:pt idx="9">
                  <c:v>5390</c:v>
                </c:pt>
              </c:numCache>
            </c:numRef>
          </c:xVal>
          <c:yVal>
            <c:numRef>
              <c:f>Foglio1!$B$22:$B$31</c:f>
              <c:numCache>
                <c:formatCode>General</c:formatCode>
                <c:ptCount val="10"/>
                <c:pt idx="0">
                  <c:v>1394</c:v>
                </c:pt>
                <c:pt idx="1">
                  <c:v>1290</c:v>
                </c:pt>
                <c:pt idx="2">
                  <c:v>1210</c:v>
                </c:pt>
                <c:pt idx="3">
                  <c:v>1222</c:v>
                </c:pt>
                <c:pt idx="4">
                  <c:v>1190</c:v>
                </c:pt>
                <c:pt idx="5">
                  <c:v>1163</c:v>
                </c:pt>
                <c:pt idx="6">
                  <c:v>1200</c:v>
                </c:pt>
                <c:pt idx="7">
                  <c:v>1300</c:v>
                </c:pt>
                <c:pt idx="8">
                  <c:v>1315</c:v>
                </c:pt>
                <c:pt idx="9">
                  <c:v>1464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24B-42ED-9090-ECF6593B6375}"/>
            </c:ext>
          </c:extLst>
        </c:ser>
        <c:ser>
          <c:idx val="2"/>
          <c:order val="2"/>
          <c:tx>
            <c:strRef>
              <c:f>Foglio1!$A$34</c:f>
              <c:strCache>
                <c:ptCount val="1"/>
                <c:pt idx="0">
                  <c:v>Limestone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Foglio1!$A$35:$A$42</c:f>
              <c:numCache>
                <c:formatCode>General</c:formatCode>
                <c:ptCount val="8"/>
                <c:pt idx="0">
                  <c:v>750</c:v>
                </c:pt>
                <c:pt idx="1">
                  <c:v>840</c:v>
                </c:pt>
                <c:pt idx="2">
                  <c:v>1170</c:v>
                </c:pt>
                <c:pt idx="3">
                  <c:v>1500</c:v>
                </c:pt>
                <c:pt idx="4">
                  <c:v>2300</c:v>
                </c:pt>
                <c:pt idx="5">
                  <c:v>3300</c:v>
                </c:pt>
                <c:pt idx="6">
                  <c:v>4100</c:v>
                </c:pt>
              </c:numCache>
            </c:numRef>
          </c:xVal>
          <c:yVal>
            <c:numRef>
              <c:f>Foglio1!$B$35:$B$42</c:f>
              <c:numCache>
                <c:formatCode>General</c:formatCode>
                <c:ptCount val="8"/>
                <c:pt idx="0">
                  <c:v>1388</c:v>
                </c:pt>
                <c:pt idx="1">
                  <c:v>1337</c:v>
                </c:pt>
                <c:pt idx="2">
                  <c:v>1288</c:v>
                </c:pt>
                <c:pt idx="3">
                  <c:v>1268</c:v>
                </c:pt>
                <c:pt idx="4">
                  <c:v>1270</c:v>
                </c:pt>
                <c:pt idx="5">
                  <c:v>1303</c:v>
                </c:pt>
                <c:pt idx="6">
                  <c:v>1418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24B-42ED-9090-ECF6593B6375}"/>
            </c:ext>
          </c:extLst>
        </c:ser>
        <c:ser>
          <c:idx val="9"/>
          <c:order val="9"/>
          <c:tx>
            <c:strRef>
              <c:f>Foglio1!$N$34</c:f>
              <c:strCache>
                <c:ptCount val="1"/>
                <c:pt idx="0">
                  <c:v>SWL 2030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Foglio1!$N$35:$N$37</c:f>
              <c:numCache>
                <c:formatCode>General</c:formatCode>
                <c:ptCount val="3"/>
                <c:pt idx="0">
                  <c:v>1000</c:v>
                </c:pt>
                <c:pt idx="1">
                  <c:v>2300</c:v>
                </c:pt>
                <c:pt idx="2">
                  <c:v>3870</c:v>
                </c:pt>
              </c:numCache>
            </c:numRef>
          </c:xVal>
          <c:yVal>
            <c:numRef>
              <c:f>Foglio1!$O$35:$O$37</c:f>
              <c:numCache>
                <c:formatCode>General</c:formatCode>
                <c:ptCount val="3"/>
                <c:pt idx="0">
                  <c:v>1225</c:v>
                </c:pt>
                <c:pt idx="1">
                  <c:v>1225</c:v>
                </c:pt>
                <c:pt idx="2">
                  <c:v>1225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24B-42ED-9090-ECF6593B6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637487"/>
        <c:axId val="1456637967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Foglio1!$E$26</c15:sqref>
                        </c15:formulaRef>
                      </c:ext>
                    </c:extLst>
                    <c:strCache>
                      <c:ptCount val="1"/>
                      <c:pt idx="0">
                        <c:v>SWL 1980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Foglio1!$E$27:$E$28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300</c:v>
                      </c:pt>
                      <c:pt idx="1">
                        <c:v>4700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Foglio1!$F$27:$F$28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1383</c:v>
                      </c:pt>
                      <c:pt idx="1">
                        <c:v>1383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C24B-42ED-9090-ECF6593B6375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Foglio1!$E$30</c15:sqref>
                        </c15:formulaRef>
                      </c:ext>
                    </c:extLst>
                    <c:strCache>
                      <c:ptCount val="1"/>
                      <c:pt idx="0">
                        <c:v>SWL 2007</c:v>
                      </c:pt>
                    </c:strCache>
                  </c:strRef>
                </c:tx>
                <c:spPr>
                  <a:ln w="2540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dashDot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Foglio1!$E$31:$E$34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4700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Foglio1!$F$31:$F$34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1349</c:v>
                      </c:pt>
                      <c:pt idx="1">
                        <c:v>1358</c:v>
                      </c:pt>
                      <c:pt idx="2">
                        <c:v>1376</c:v>
                      </c:pt>
                      <c:pt idx="3">
                        <c:v>1383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C24B-42ED-9090-ECF6593B6375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Foglio1!$E$36</c15:sqref>
                        </c15:formulaRef>
                      </c:ext>
                    </c:extLst>
                    <c:strCache>
                      <c:ptCount val="1"/>
                      <c:pt idx="0">
                        <c:v>SWL 2014</c:v>
                      </c:pt>
                    </c:strCache>
                  </c:strRef>
                </c:tx>
                <c:spPr>
                  <a:ln w="19050" cap="rnd">
                    <a:solidFill>
                      <a:schemeClr val="tx2">
                        <a:lumMod val="75000"/>
                        <a:lumOff val="25000"/>
                      </a:schemeClr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Foglio1!$E$37:$E$40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4500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Foglio1!$F$37:$F$40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1350</c:v>
                      </c:pt>
                      <c:pt idx="1">
                        <c:v>1353</c:v>
                      </c:pt>
                      <c:pt idx="2">
                        <c:v>1358</c:v>
                      </c:pt>
                      <c:pt idx="3">
                        <c:v>1363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C24B-42ED-9090-ECF6593B6375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Foglio1!$J$26</c15:sqref>
                        </c15:formulaRef>
                      </c:ext>
                    </c:extLst>
                    <c:strCache>
                      <c:ptCount val="1"/>
                      <c:pt idx="0">
                        <c:v>SWL 2017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Foglio1!$J$27:$J$30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4130</c:v>
                      </c:pt>
                      <c:pt idx="3">
                        <c:v>4430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Foglio1!$K$27:$K$30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1338</c:v>
                      </c:pt>
                      <c:pt idx="1">
                        <c:v>1340</c:v>
                      </c:pt>
                      <c:pt idx="2">
                        <c:v>1346</c:v>
                      </c:pt>
                      <c:pt idx="3">
                        <c:v>1350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24B-42ED-9090-ECF6593B6375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Foglio1!$J$33</c15:sqref>
                        </c15:formulaRef>
                      </c:ext>
                    </c:extLst>
                    <c:strCache>
                      <c:ptCount val="1"/>
                      <c:pt idx="0">
                        <c:v>SWL 2019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75000"/>
                      </a:schemeClr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Foglio1!$J$34:$J$39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380</c:v>
                      </c:pt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4100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Foglio1!$K$34:$K$39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1335</c:v>
                      </c:pt>
                      <c:pt idx="1">
                        <c:v>1326</c:v>
                      </c:pt>
                      <c:pt idx="2">
                        <c:v>1321</c:v>
                      </c:pt>
                      <c:pt idx="3">
                        <c:v>1327</c:v>
                      </c:pt>
                      <c:pt idx="4">
                        <c:v>1312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24B-42ED-9090-ECF6593B6375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Foglio1!$N$26</c15:sqref>
                        </c15:formulaRef>
                      </c:ext>
                    </c:extLst>
                    <c:strCache>
                      <c:ptCount val="1"/>
                      <c:pt idx="0">
                        <c:v>SWL 2024</c:v>
                      </c:pt>
                    </c:strCache>
                  </c:strRef>
                </c:tx>
                <c:spPr>
                  <a:ln w="25400" cap="rnd">
                    <a:solidFill>
                      <a:schemeClr val="accent3">
                        <a:lumMod val="60000"/>
                      </a:schemeClr>
                    </a:solidFill>
                    <a:prstDash val="lg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Foglio1!$N$27:$N$32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400</c:v>
                      </c:pt>
                      <c:pt idx="1">
                        <c:v>715</c:v>
                      </c:pt>
                      <c:pt idx="2">
                        <c:v>1000</c:v>
                      </c:pt>
                      <c:pt idx="3">
                        <c:v>2300</c:v>
                      </c:pt>
                      <c:pt idx="4">
                        <c:v>3300</c:v>
                      </c:pt>
                      <c:pt idx="5">
                        <c:v>4000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Foglio1!$O$27:$O$32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1277</c:v>
                      </c:pt>
                      <c:pt idx="1">
                        <c:v>1275</c:v>
                      </c:pt>
                      <c:pt idx="2">
                        <c:v>1277</c:v>
                      </c:pt>
                      <c:pt idx="3">
                        <c:v>1285</c:v>
                      </c:pt>
                      <c:pt idx="4">
                        <c:v>1286</c:v>
                      </c:pt>
                      <c:pt idx="5">
                        <c:v>1286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24B-42ED-9090-ECF6593B6375}"/>
                  </c:ext>
                </c:extLst>
              </c15:ser>
            </c15:filteredScatterSeries>
          </c:ext>
        </c:extLst>
      </c:scatterChart>
      <c:valAx>
        <c:axId val="1456637487"/>
        <c:scaling>
          <c:orientation val="minMax"/>
          <c:max val="55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967"/>
        <c:crosses val="autoZero"/>
        <c:crossBetween val="midCat"/>
      </c:valAx>
      <c:valAx>
        <c:axId val="1456637967"/>
        <c:scaling>
          <c:orientation val="minMax"/>
          <c:min val="1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63748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>
          <a:lumMod val="6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0.09339</cdr:x>
      <cdr:y>0.32716</cdr:y>
    </cdr:from>
    <cdr:to>
      <cdr:x>0.83377</cdr:x>
      <cdr:y>0.70624</cdr:y>
    </cdr:to>
    <cdr:sp macro="" textlink="">
      <cdr:nvSpPr>
        <cdr:cNvPr id="2" name="Figura a mano libera: forma 1">
          <a:extLst xmlns:a="http://schemas.openxmlformats.org/drawingml/2006/main">
            <a:ext uri="{FF2B5EF4-FFF2-40B4-BE49-F238E27FC236}">
              <a16:creationId xmlns:a16="http://schemas.microsoft.com/office/drawing/2014/main" id="{D7FA9B8B-241B-EA55-26C7-3425E0CC41DA}"/>
            </a:ext>
          </a:extLst>
        </cdr:cNvPr>
        <cdr:cNvSpPr/>
      </cdr:nvSpPr>
      <cdr:spPr>
        <a:xfrm xmlns:a="http://schemas.openxmlformats.org/drawingml/2006/main">
          <a:off x="901644" y="1215327"/>
          <a:ext cx="7148051" cy="1408190"/>
        </a:xfrm>
        <a:custGeom xmlns:a="http://schemas.openxmlformats.org/drawingml/2006/main">
          <a:avLst/>
          <a:gdLst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8593 w 7148051"/>
            <a:gd name="connsiteY2" fmla="*/ 1061884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771535 w 7148051"/>
            <a:gd name="connsiteY6" fmla="*/ 1160207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0 w 7148051"/>
            <a:gd name="connsiteY9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8593 w 7148051"/>
            <a:gd name="connsiteY2" fmla="*/ 1061884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771535 w 7148051"/>
            <a:gd name="connsiteY6" fmla="*/ 1160207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0 w 7148051"/>
            <a:gd name="connsiteY10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8593 w 7148051"/>
            <a:gd name="connsiteY2" fmla="*/ 1061884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771535 w 7148051"/>
            <a:gd name="connsiteY6" fmla="*/ 1160207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5230761 w 7148051"/>
            <a:gd name="connsiteY10" fmla="*/ 9833 h 1396181"/>
            <a:gd name="connsiteX11" fmla="*/ 0 w 7148051"/>
            <a:gd name="connsiteY11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8593 w 7148051"/>
            <a:gd name="connsiteY2" fmla="*/ 1061884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771535 w 7148051"/>
            <a:gd name="connsiteY6" fmla="*/ 1160207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0 w 7148051"/>
            <a:gd name="connsiteY11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8593 w 7148051"/>
            <a:gd name="connsiteY2" fmla="*/ 1061884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0 w 7148051"/>
            <a:gd name="connsiteY11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0 w 7148051"/>
            <a:gd name="connsiteY11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4283423 w 7148051"/>
            <a:gd name="connsiteY11" fmla="*/ 451722 h 1396181"/>
            <a:gd name="connsiteX12" fmla="*/ 0 w 7148051"/>
            <a:gd name="connsiteY12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0 w 7148051"/>
            <a:gd name="connsiteY12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2337057 w 7148051"/>
            <a:gd name="connsiteY12" fmla="*/ 510505 h 1396181"/>
            <a:gd name="connsiteX13" fmla="*/ 0 w 7148051"/>
            <a:gd name="connsiteY13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1938640 w 7148051"/>
            <a:gd name="connsiteY12" fmla="*/ 752168 h 1396181"/>
            <a:gd name="connsiteX13" fmla="*/ 0 w 7148051"/>
            <a:gd name="connsiteY13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1938640 w 7148051"/>
            <a:gd name="connsiteY12" fmla="*/ 752168 h 1396181"/>
            <a:gd name="connsiteX13" fmla="*/ 1533692 w 7148051"/>
            <a:gd name="connsiteY13" fmla="*/ 582351 h 1396181"/>
            <a:gd name="connsiteX14" fmla="*/ 0 w 7148051"/>
            <a:gd name="connsiteY14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1938640 w 7148051"/>
            <a:gd name="connsiteY12" fmla="*/ 752168 h 1396181"/>
            <a:gd name="connsiteX13" fmla="*/ 1403063 w 7148051"/>
            <a:gd name="connsiteY13" fmla="*/ 608477 h 1396181"/>
            <a:gd name="connsiteX14" fmla="*/ 0 w 7148051"/>
            <a:gd name="connsiteY14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1938640 w 7148051"/>
            <a:gd name="connsiteY12" fmla="*/ 752168 h 1396181"/>
            <a:gd name="connsiteX13" fmla="*/ 1403063 w 7148051"/>
            <a:gd name="connsiteY13" fmla="*/ 608477 h 1396181"/>
            <a:gd name="connsiteX14" fmla="*/ 730326 w 7148051"/>
            <a:gd name="connsiteY14" fmla="*/ 314562 h 1396181"/>
            <a:gd name="connsiteX15" fmla="*/ 0 w 7148051"/>
            <a:gd name="connsiteY15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1938640 w 7148051"/>
            <a:gd name="connsiteY12" fmla="*/ 752168 h 1396181"/>
            <a:gd name="connsiteX13" fmla="*/ 1403063 w 7148051"/>
            <a:gd name="connsiteY13" fmla="*/ 608477 h 1396181"/>
            <a:gd name="connsiteX14" fmla="*/ 847891 w 7148051"/>
            <a:gd name="connsiteY14" fmla="*/ 314562 h 1396181"/>
            <a:gd name="connsiteX15" fmla="*/ 0 w 7148051"/>
            <a:gd name="connsiteY15" fmla="*/ 9833 h 1396181"/>
            <a:gd name="connsiteX0" fmla="*/ 0 w 7148051"/>
            <a:gd name="connsiteY0" fmla="*/ 9833 h 1396181"/>
            <a:gd name="connsiteX1" fmla="*/ 58993 w 7148051"/>
            <a:gd name="connsiteY1" fmla="*/ 599768 h 1396181"/>
            <a:gd name="connsiteX2" fmla="*/ 662062 w 7148051"/>
            <a:gd name="connsiteY2" fmla="*/ 1114135 h 1396181"/>
            <a:gd name="connsiteX3" fmla="*/ 1111045 w 7148051"/>
            <a:gd name="connsiteY3" fmla="*/ 1002891 h 1396181"/>
            <a:gd name="connsiteX4" fmla="*/ 1769806 w 7148051"/>
            <a:gd name="connsiteY4" fmla="*/ 1219200 h 1396181"/>
            <a:gd name="connsiteX5" fmla="*/ 4886632 w 7148051"/>
            <a:gd name="connsiteY5" fmla="*/ 1396181 h 1396181"/>
            <a:gd name="connsiteX6" fmla="*/ 5817255 w 7148051"/>
            <a:gd name="connsiteY6" fmla="*/ 1140613 h 1396181"/>
            <a:gd name="connsiteX7" fmla="*/ 6204155 w 7148051"/>
            <a:gd name="connsiteY7" fmla="*/ 403123 h 1396181"/>
            <a:gd name="connsiteX8" fmla="*/ 7148051 w 7148051"/>
            <a:gd name="connsiteY8" fmla="*/ 0 h 1396181"/>
            <a:gd name="connsiteX9" fmla="*/ 5850193 w 7148051"/>
            <a:gd name="connsiteY9" fmla="*/ 0 h 1396181"/>
            <a:gd name="connsiteX10" fmla="*/ 4935793 w 7148051"/>
            <a:gd name="connsiteY10" fmla="*/ 530943 h 1396181"/>
            <a:gd name="connsiteX11" fmla="*/ 3238395 w 7148051"/>
            <a:gd name="connsiteY11" fmla="*/ 726042 h 1396181"/>
            <a:gd name="connsiteX12" fmla="*/ 1938640 w 7148051"/>
            <a:gd name="connsiteY12" fmla="*/ 752168 h 1396181"/>
            <a:gd name="connsiteX13" fmla="*/ 1403063 w 7148051"/>
            <a:gd name="connsiteY13" fmla="*/ 608477 h 1396181"/>
            <a:gd name="connsiteX14" fmla="*/ 847891 w 7148051"/>
            <a:gd name="connsiteY14" fmla="*/ 314562 h 1396181"/>
            <a:gd name="connsiteX15" fmla="*/ 671543 w 7148051"/>
            <a:gd name="connsiteY15" fmla="*/ 236185 h 1396181"/>
            <a:gd name="connsiteX16" fmla="*/ 0 w 7148051"/>
            <a:gd name="connsiteY16" fmla="*/ 9833 h 1396181"/>
            <a:gd name="connsiteX0" fmla="*/ 0 w 7148051"/>
            <a:gd name="connsiteY0" fmla="*/ 21842 h 1408190"/>
            <a:gd name="connsiteX1" fmla="*/ 58993 w 7148051"/>
            <a:gd name="connsiteY1" fmla="*/ 611777 h 1408190"/>
            <a:gd name="connsiteX2" fmla="*/ 662062 w 7148051"/>
            <a:gd name="connsiteY2" fmla="*/ 1126144 h 1408190"/>
            <a:gd name="connsiteX3" fmla="*/ 1111045 w 7148051"/>
            <a:gd name="connsiteY3" fmla="*/ 1014900 h 1408190"/>
            <a:gd name="connsiteX4" fmla="*/ 1769806 w 7148051"/>
            <a:gd name="connsiteY4" fmla="*/ 1231209 h 1408190"/>
            <a:gd name="connsiteX5" fmla="*/ 4886632 w 7148051"/>
            <a:gd name="connsiteY5" fmla="*/ 1408190 h 1408190"/>
            <a:gd name="connsiteX6" fmla="*/ 5817255 w 7148051"/>
            <a:gd name="connsiteY6" fmla="*/ 1152622 h 1408190"/>
            <a:gd name="connsiteX7" fmla="*/ 6204155 w 7148051"/>
            <a:gd name="connsiteY7" fmla="*/ 415132 h 1408190"/>
            <a:gd name="connsiteX8" fmla="*/ 7148051 w 7148051"/>
            <a:gd name="connsiteY8" fmla="*/ 12009 h 1408190"/>
            <a:gd name="connsiteX9" fmla="*/ 5850193 w 7148051"/>
            <a:gd name="connsiteY9" fmla="*/ 12009 h 1408190"/>
            <a:gd name="connsiteX10" fmla="*/ 4935793 w 7148051"/>
            <a:gd name="connsiteY10" fmla="*/ 542952 h 1408190"/>
            <a:gd name="connsiteX11" fmla="*/ 3238395 w 7148051"/>
            <a:gd name="connsiteY11" fmla="*/ 738051 h 1408190"/>
            <a:gd name="connsiteX12" fmla="*/ 1938640 w 7148051"/>
            <a:gd name="connsiteY12" fmla="*/ 764177 h 1408190"/>
            <a:gd name="connsiteX13" fmla="*/ 1403063 w 7148051"/>
            <a:gd name="connsiteY13" fmla="*/ 620486 h 1408190"/>
            <a:gd name="connsiteX14" fmla="*/ 847891 w 7148051"/>
            <a:gd name="connsiteY14" fmla="*/ 326571 h 1408190"/>
            <a:gd name="connsiteX15" fmla="*/ 691138 w 7148051"/>
            <a:gd name="connsiteY15" fmla="*/ 0 h 1408190"/>
            <a:gd name="connsiteX16" fmla="*/ 0 w 7148051"/>
            <a:gd name="connsiteY16" fmla="*/ 21842 h 1408190"/>
            <a:gd name="connsiteX0" fmla="*/ 0 w 7148051"/>
            <a:gd name="connsiteY0" fmla="*/ 21842 h 1408190"/>
            <a:gd name="connsiteX1" fmla="*/ 58993 w 7148051"/>
            <a:gd name="connsiteY1" fmla="*/ 611777 h 1408190"/>
            <a:gd name="connsiteX2" fmla="*/ 662062 w 7148051"/>
            <a:gd name="connsiteY2" fmla="*/ 1126144 h 1408190"/>
            <a:gd name="connsiteX3" fmla="*/ 1111045 w 7148051"/>
            <a:gd name="connsiteY3" fmla="*/ 1014900 h 1408190"/>
            <a:gd name="connsiteX4" fmla="*/ 1769806 w 7148051"/>
            <a:gd name="connsiteY4" fmla="*/ 1231209 h 1408190"/>
            <a:gd name="connsiteX5" fmla="*/ 4886632 w 7148051"/>
            <a:gd name="connsiteY5" fmla="*/ 1408190 h 1408190"/>
            <a:gd name="connsiteX6" fmla="*/ 5817255 w 7148051"/>
            <a:gd name="connsiteY6" fmla="*/ 1152622 h 1408190"/>
            <a:gd name="connsiteX7" fmla="*/ 6210687 w 7148051"/>
            <a:gd name="connsiteY7" fmla="*/ 434726 h 1408190"/>
            <a:gd name="connsiteX8" fmla="*/ 7148051 w 7148051"/>
            <a:gd name="connsiteY8" fmla="*/ 12009 h 1408190"/>
            <a:gd name="connsiteX9" fmla="*/ 5850193 w 7148051"/>
            <a:gd name="connsiteY9" fmla="*/ 12009 h 1408190"/>
            <a:gd name="connsiteX10" fmla="*/ 4935793 w 7148051"/>
            <a:gd name="connsiteY10" fmla="*/ 542952 h 1408190"/>
            <a:gd name="connsiteX11" fmla="*/ 3238395 w 7148051"/>
            <a:gd name="connsiteY11" fmla="*/ 738051 h 1408190"/>
            <a:gd name="connsiteX12" fmla="*/ 1938640 w 7148051"/>
            <a:gd name="connsiteY12" fmla="*/ 764177 h 1408190"/>
            <a:gd name="connsiteX13" fmla="*/ 1403063 w 7148051"/>
            <a:gd name="connsiteY13" fmla="*/ 620486 h 1408190"/>
            <a:gd name="connsiteX14" fmla="*/ 847891 w 7148051"/>
            <a:gd name="connsiteY14" fmla="*/ 326571 h 1408190"/>
            <a:gd name="connsiteX15" fmla="*/ 691138 w 7148051"/>
            <a:gd name="connsiteY15" fmla="*/ 0 h 1408190"/>
            <a:gd name="connsiteX16" fmla="*/ 0 w 7148051"/>
            <a:gd name="connsiteY16" fmla="*/ 21842 h 140819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</a:cxnLst>
          <a:rect l="l" t="t" r="r" b="b"/>
          <a:pathLst>
            <a:path w="7148051" h="1408190">
              <a:moveTo>
                <a:pt x="0" y="21842"/>
              </a:moveTo>
              <a:lnTo>
                <a:pt x="58993" y="611777"/>
              </a:lnTo>
              <a:lnTo>
                <a:pt x="662062" y="1126144"/>
              </a:lnTo>
              <a:lnTo>
                <a:pt x="1111045" y="1014900"/>
              </a:lnTo>
              <a:lnTo>
                <a:pt x="1769806" y="1231209"/>
              </a:lnTo>
              <a:lnTo>
                <a:pt x="4886632" y="1408190"/>
              </a:lnTo>
              <a:lnTo>
                <a:pt x="5817255" y="1152622"/>
              </a:lnTo>
              <a:lnTo>
                <a:pt x="6210687" y="434726"/>
              </a:lnTo>
              <a:lnTo>
                <a:pt x="7148051" y="12009"/>
              </a:lnTo>
              <a:lnTo>
                <a:pt x="5850193" y="12009"/>
              </a:lnTo>
              <a:lnTo>
                <a:pt x="4935793" y="542952"/>
              </a:lnTo>
              <a:lnTo>
                <a:pt x="3238395" y="738051"/>
              </a:lnTo>
              <a:lnTo>
                <a:pt x="1938640" y="764177"/>
              </a:lnTo>
              <a:lnTo>
                <a:pt x="1403063" y="620486"/>
              </a:lnTo>
              <a:lnTo>
                <a:pt x="847891" y="326571"/>
              </a:lnTo>
              <a:lnTo>
                <a:pt x="691138" y="0"/>
              </a:lnTo>
              <a:lnTo>
                <a:pt x="0" y="21842"/>
              </a:lnTo>
              <a:close/>
            </a:path>
          </a:pathLst>
        </a:custGeom>
        <a:solidFill xmlns:a="http://schemas.openxmlformats.org/drawingml/2006/main">
          <a:schemeClr val="tx2">
            <a:lumMod val="50000"/>
            <a:lumOff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 kern="1200"/>
        </a:p>
      </cdr:txBody>
    </cdr:sp>
  </cdr:relSizeAnchor>
  <cdr:relSizeAnchor xmlns:cdr="http://schemas.openxmlformats.org/drawingml/2006/chartDrawing">
    <cdr:from>
      <cdr:x>0.4562</cdr:x>
      <cdr:y>0.55405</cdr:y>
    </cdr:from>
    <cdr:to>
      <cdr:x>0.62365</cdr:x>
      <cdr:y>0.61551</cdr:y>
    </cdr:to>
    <cdr:sp macro="" textlink="">
      <cdr:nvSpPr>
        <cdr:cNvPr id="4" name="CasellaDiTesto 3">
          <a:extLst xmlns:a="http://schemas.openxmlformats.org/drawingml/2006/main">
            <a:ext uri="{FF2B5EF4-FFF2-40B4-BE49-F238E27FC236}">
              <a16:creationId xmlns:a16="http://schemas.microsoft.com/office/drawing/2014/main" id="{E8A4F711-59E7-ECF7-558C-AD83FFC17F94}"/>
            </a:ext>
          </a:extLst>
        </cdr:cNvPr>
        <cdr:cNvSpPr txBox="1"/>
      </cdr:nvSpPr>
      <cdr:spPr>
        <a:xfrm xmlns:a="http://schemas.openxmlformats.org/drawingml/2006/main">
          <a:off x="4404385" y="2058163"/>
          <a:ext cx="1616705" cy="228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200" kern="1200" dirty="0">
              <a:solidFill>
                <a:schemeClr val="bg1"/>
              </a:solidFill>
            </a:rPr>
            <a:t>The </a:t>
          </a:r>
          <a:r>
            <a:rPr lang="it-IT" sz="1200" kern="1200" dirty="0" err="1">
              <a:solidFill>
                <a:schemeClr val="bg1"/>
              </a:solidFill>
            </a:rPr>
            <a:t>aquifer</a:t>
          </a:r>
          <a:r>
            <a:rPr lang="it-IT" sz="1200" kern="1200" dirty="0">
              <a:solidFill>
                <a:schemeClr val="bg1"/>
              </a:solidFill>
            </a:rPr>
            <a:t> in 1980</a:t>
          </a:r>
          <a:endParaRPr lang="en-GB" sz="1200" kern="1200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0.09464</cdr:x>
      <cdr:y>0.33396</cdr:y>
    </cdr:from>
    <cdr:to>
      <cdr:x>0.8309</cdr:x>
      <cdr:y>0.70552</cdr:y>
    </cdr:to>
    <cdr:sp macro="" textlink="">
      <cdr:nvSpPr>
        <cdr:cNvPr id="2" name="Figura a mano libera: forma 1">
          <a:extLst xmlns:a="http://schemas.openxmlformats.org/drawingml/2006/main">
            <a:ext uri="{FF2B5EF4-FFF2-40B4-BE49-F238E27FC236}">
              <a16:creationId xmlns:a16="http://schemas.microsoft.com/office/drawing/2014/main" id="{73183D0C-EECF-F132-F554-69F7C4D6F947}"/>
            </a:ext>
          </a:extLst>
        </cdr:cNvPr>
        <cdr:cNvSpPr/>
      </cdr:nvSpPr>
      <cdr:spPr>
        <a:xfrm xmlns:a="http://schemas.openxmlformats.org/drawingml/2006/main">
          <a:off x="913753" y="1240593"/>
          <a:ext cx="7108166" cy="1380227"/>
        </a:xfrm>
        <a:custGeom xmlns:a="http://schemas.openxmlformats.org/drawingml/2006/main">
          <a:avLst/>
          <a:gdLst>
            <a:gd name="connsiteX0" fmla="*/ 0 w 7108166"/>
            <a:gd name="connsiteY0" fmla="*/ 241540 h 1397480"/>
            <a:gd name="connsiteX1" fmla="*/ 785004 w 7108166"/>
            <a:gd name="connsiteY1" fmla="*/ 163902 h 1397480"/>
            <a:gd name="connsiteX2" fmla="*/ 828136 w 7108166"/>
            <a:gd name="connsiteY2" fmla="*/ 310551 h 1397480"/>
            <a:gd name="connsiteX3" fmla="*/ 1354347 w 7108166"/>
            <a:gd name="connsiteY3" fmla="*/ 612476 h 1397480"/>
            <a:gd name="connsiteX4" fmla="*/ 1966823 w 7108166"/>
            <a:gd name="connsiteY4" fmla="*/ 750499 h 1397480"/>
            <a:gd name="connsiteX5" fmla="*/ 3243532 w 7108166"/>
            <a:gd name="connsiteY5" fmla="*/ 741872 h 1397480"/>
            <a:gd name="connsiteX6" fmla="*/ 4917057 w 7108166"/>
            <a:gd name="connsiteY6" fmla="*/ 517585 h 1397480"/>
            <a:gd name="connsiteX7" fmla="*/ 5684808 w 7108166"/>
            <a:gd name="connsiteY7" fmla="*/ 51759 h 1397480"/>
            <a:gd name="connsiteX8" fmla="*/ 7108166 w 7108166"/>
            <a:gd name="connsiteY8" fmla="*/ 0 h 1397480"/>
            <a:gd name="connsiteX9" fmla="*/ 6228272 w 7108166"/>
            <a:gd name="connsiteY9" fmla="*/ 414068 h 1397480"/>
            <a:gd name="connsiteX10" fmla="*/ 5796951 w 7108166"/>
            <a:gd name="connsiteY10" fmla="*/ 1155940 h 1397480"/>
            <a:gd name="connsiteX11" fmla="*/ 4899804 w 7108166"/>
            <a:gd name="connsiteY11" fmla="*/ 1397480 h 1397480"/>
            <a:gd name="connsiteX12" fmla="*/ 1785668 w 7108166"/>
            <a:gd name="connsiteY12" fmla="*/ 1233578 h 1397480"/>
            <a:gd name="connsiteX13" fmla="*/ 1147313 w 7108166"/>
            <a:gd name="connsiteY13" fmla="*/ 1026544 h 1397480"/>
            <a:gd name="connsiteX14" fmla="*/ 655608 w 7108166"/>
            <a:gd name="connsiteY14" fmla="*/ 1104182 h 1397480"/>
            <a:gd name="connsiteX15" fmla="*/ 51759 w 7108166"/>
            <a:gd name="connsiteY15" fmla="*/ 595223 h 1397480"/>
            <a:gd name="connsiteX16" fmla="*/ 0 w 7108166"/>
            <a:gd name="connsiteY16" fmla="*/ 241540 h 1397480"/>
            <a:gd name="connsiteX0" fmla="*/ 0 w 7108166"/>
            <a:gd name="connsiteY0" fmla="*/ 224287 h 1380227"/>
            <a:gd name="connsiteX1" fmla="*/ 785004 w 7108166"/>
            <a:gd name="connsiteY1" fmla="*/ 146649 h 1380227"/>
            <a:gd name="connsiteX2" fmla="*/ 828136 w 7108166"/>
            <a:gd name="connsiteY2" fmla="*/ 293298 h 1380227"/>
            <a:gd name="connsiteX3" fmla="*/ 1354347 w 7108166"/>
            <a:gd name="connsiteY3" fmla="*/ 595223 h 1380227"/>
            <a:gd name="connsiteX4" fmla="*/ 1966823 w 7108166"/>
            <a:gd name="connsiteY4" fmla="*/ 733246 h 1380227"/>
            <a:gd name="connsiteX5" fmla="*/ 3243532 w 7108166"/>
            <a:gd name="connsiteY5" fmla="*/ 724619 h 1380227"/>
            <a:gd name="connsiteX6" fmla="*/ 4917057 w 7108166"/>
            <a:gd name="connsiteY6" fmla="*/ 500332 h 1380227"/>
            <a:gd name="connsiteX7" fmla="*/ 5684808 w 7108166"/>
            <a:gd name="connsiteY7" fmla="*/ 34506 h 1380227"/>
            <a:gd name="connsiteX8" fmla="*/ 7108166 w 7108166"/>
            <a:gd name="connsiteY8" fmla="*/ 0 h 1380227"/>
            <a:gd name="connsiteX9" fmla="*/ 6228272 w 7108166"/>
            <a:gd name="connsiteY9" fmla="*/ 396815 h 1380227"/>
            <a:gd name="connsiteX10" fmla="*/ 5796951 w 7108166"/>
            <a:gd name="connsiteY10" fmla="*/ 1138687 h 1380227"/>
            <a:gd name="connsiteX11" fmla="*/ 4899804 w 7108166"/>
            <a:gd name="connsiteY11" fmla="*/ 1380227 h 1380227"/>
            <a:gd name="connsiteX12" fmla="*/ 1785668 w 7108166"/>
            <a:gd name="connsiteY12" fmla="*/ 1216325 h 1380227"/>
            <a:gd name="connsiteX13" fmla="*/ 1147313 w 7108166"/>
            <a:gd name="connsiteY13" fmla="*/ 1009291 h 1380227"/>
            <a:gd name="connsiteX14" fmla="*/ 655608 w 7108166"/>
            <a:gd name="connsiteY14" fmla="*/ 1086929 h 1380227"/>
            <a:gd name="connsiteX15" fmla="*/ 51759 w 7108166"/>
            <a:gd name="connsiteY15" fmla="*/ 577970 h 1380227"/>
            <a:gd name="connsiteX16" fmla="*/ 0 w 7108166"/>
            <a:gd name="connsiteY16" fmla="*/ 224287 h 1380227"/>
            <a:gd name="connsiteX0" fmla="*/ 0 w 7108166"/>
            <a:gd name="connsiteY0" fmla="*/ 224287 h 1380227"/>
            <a:gd name="connsiteX1" fmla="*/ 785004 w 7108166"/>
            <a:gd name="connsiteY1" fmla="*/ 146649 h 1380227"/>
            <a:gd name="connsiteX2" fmla="*/ 828136 w 7108166"/>
            <a:gd name="connsiteY2" fmla="*/ 293298 h 1380227"/>
            <a:gd name="connsiteX3" fmla="*/ 1354347 w 7108166"/>
            <a:gd name="connsiteY3" fmla="*/ 595223 h 1380227"/>
            <a:gd name="connsiteX4" fmla="*/ 1966823 w 7108166"/>
            <a:gd name="connsiteY4" fmla="*/ 733246 h 1380227"/>
            <a:gd name="connsiteX5" fmla="*/ 3243532 w 7108166"/>
            <a:gd name="connsiteY5" fmla="*/ 724619 h 1380227"/>
            <a:gd name="connsiteX6" fmla="*/ 4917057 w 7108166"/>
            <a:gd name="connsiteY6" fmla="*/ 500332 h 1380227"/>
            <a:gd name="connsiteX7" fmla="*/ 5710687 w 7108166"/>
            <a:gd name="connsiteY7" fmla="*/ 34506 h 1380227"/>
            <a:gd name="connsiteX8" fmla="*/ 7108166 w 7108166"/>
            <a:gd name="connsiteY8" fmla="*/ 0 h 1380227"/>
            <a:gd name="connsiteX9" fmla="*/ 6228272 w 7108166"/>
            <a:gd name="connsiteY9" fmla="*/ 396815 h 1380227"/>
            <a:gd name="connsiteX10" fmla="*/ 5796951 w 7108166"/>
            <a:gd name="connsiteY10" fmla="*/ 1138687 h 1380227"/>
            <a:gd name="connsiteX11" fmla="*/ 4899804 w 7108166"/>
            <a:gd name="connsiteY11" fmla="*/ 1380227 h 1380227"/>
            <a:gd name="connsiteX12" fmla="*/ 1785668 w 7108166"/>
            <a:gd name="connsiteY12" fmla="*/ 1216325 h 1380227"/>
            <a:gd name="connsiteX13" fmla="*/ 1147313 w 7108166"/>
            <a:gd name="connsiteY13" fmla="*/ 1009291 h 1380227"/>
            <a:gd name="connsiteX14" fmla="*/ 655608 w 7108166"/>
            <a:gd name="connsiteY14" fmla="*/ 1086929 h 1380227"/>
            <a:gd name="connsiteX15" fmla="*/ 51759 w 7108166"/>
            <a:gd name="connsiteY15" fmla="*/ 577970 h 1380227"/>
            <a:gd name="connsiteX16" fmla="*/ 0 w 7108166"/>
            <a:gd name="connsiteY16" fmla="*/ 224287 h 1380227"/>
            <a:gd name="connsiteX0" fmla="*/ 0 w 7108166"/>
            <a:gd name="connsiteY0" fmla="*/ 224287 h 1380227"/>
            <a:gd name="connsiteX1" fmla="*/ 785004 w 7108166"/>
            <a:gd name="connsiteY1" fmla="*/ 146649 h 1380227"/>
            <a:gd name="connsiteX2" fmla="*/ 828136 w 7108166"/>
            <a:gd name="connsiteY2" fmla="*/ 293298 h 1380227"/>
            <a:gd name="connsiteX3" fmla="*/ 1354347 w 7108166"/>
            <a:gd name="connsiteY3" fmla="*/ 595223 h 1380227"/>
            <a:gd name="connsiteX4" fmla="*/ 1966823 w 7108166"/>
            <a:gd name="connsiteY4" fmla="*/ 733246 h 1380227"/>
            <a:gd name="connsiteX5" fmla="*/ 3243532 w 7108166"/>
            <a:gd name="connsiteY5" fmla="*/ 724619 h 1380227"/>
            <a:gd name="connsiteX6" fmla="*/ 4917057 w 7108166"/>
            <a:gd name="connsiteY6" fmla="*/ 500332 h 1380227"/>
            <a:gd name="connsiteX7" fmla="*/ 5710687 w 7108166"/>
            <a:gd name="connsiteY7" fmla="*/ 44031 h 1380227"/>
            <a:gd name="connsiteX8" fmla="*/ 7108166 w 7108166"/>
            <a:gd name="connsiteY8" fmla="*/ 0 h 1380227"/>
            <a:gd name="connsiteX9" fmla="*/ 6228272 w 7108166"/>
            <a:gd name="connsiteY9" fmla="*/ 396815 h 1380227"/>
            <a:gd name="connsiteX10" fmla="*/ 5796951 w 7108166"/>
            <a:gd name="connsiteY10" fmla="*/ 1138687 h 1380227"/>
            <a:gd name="connsiteX11" fmla="*/ 4899804 w 7108166"/>
            <a:gd name="connsiteY11" fmla="*/ 1380227 h 1380227"/>
            <a:gd name="connsiteX12" fmla="*/ 1785668 w 7108166"/>
            <a:gd name="connsiteY12" fmla="*/ 1216325 h 1380227"/>
            <a:gd name="connsiteX13" fmla="*/ 1147313 w 7108166"/>
            <a:gd name="connsiteY13" fmla="*/ 1009291 h 1380227"/>
            <a:gd name="connsiteX14" fmla="*/ 655608 w 7108166"/>
            <a:gd name="connsiteY14" fmla="*/ 1086929 h 1380227"/>
            <a:gd name="connsiteX15" fmla="*/ 51759 w 7108166"/>
            <a:gd name="connsiteY15" fmla="*/ 577970 h 1380227"/>
            <a:gd name="connsiteX16" fmla="*/ 0 w 7108166"/>
            <a:gd name="connsiteY16" fmla="*/ 224287 h 1380227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</a:cxnLst>
          <a:rect l="l" t="t" r="r" b="b"/>
          <a:pathLst>
            <a:path w="7108166" h="1380227">
              <a:moveTo>
                <a:pt x="0" y="224287"/>
              </a:moveTo>
              <a:lnTo>
                <a:pt x="785004" y="146649"/>
              </a:lnTo>
              <a:lnTo>
                <a:pt x="828136" y="293298"/>
              </a:lnTo>
              <a:lnTo>
                <a:pt x="1354347" y="595223"/>
              </a:lnTo>
              <a:lnTo>
                <a:pt x="1966823" y="733246"/>
              </a:lnTo>
              <a:lnTo>
                <a:pt x="3243532" y="724619"/>
              </a:lnTo>
              <a:lnTo>
                <a:pt x="4917057" y="500332"/>
              </a:lnTo>
              <a:lnTo>
                <a:pt x="5710687" y="44031"/>
              </a:lnTo>
              <a:lnTo>
                <a:pt x="7108166" y="0"/>
              </a:lnTo>
              <a:lnTo>
                <a:pt x="6228272" y="396815"/>
              </a:lnTo>
              <a:lnTo>
                <a:pt x="5796951" y="1138687"/>
              </a:lnTo>
              <a:lnTo>
                <a:pt x="4899804" y="1380227"/>
              </a:lnTo>
              <a:lnTo>
                <a:pt x="1785668" y="1216325"/>
              </a:lnTo>
              <a:lnTo>
                <a:pt x="1147313" y="1009291"/>
              </a:lnTo>
              <a:lnTo>
                <a:pt x="655608" y="1086929"/>
              </a:lnTo>
              <a:lnTo>
                <a:pt x="51759" y="577970"/>
              </a:lnTo>
              <a:lnTo>
                <a:pt x="0" y="224287"/>
              </a:lnTo>
              <a:close/>
            </a:path>
          </a:pathLst>
        </a:custGeom>
        <a:solidFill xmlns:a="http://schemas.openxmlformats.org/drawingml/2006/main">
          <a:schemeClr val="tx2">
            <a:lumMod val="50000"/>
            <a:lumOff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 kern="1200"/>
        </a:p>
      </cdr:txBody>
    </cdr:sp>
  </cdr:relSizeAnchor>
  <cdr:relSizeAnchor xmlns:cdr="http://schemas.openxmlformats.org/drawingml/2006/chartDrawing">
    <cdr:from>
      <cdr:x>0.37431</cdr:x>
      <cdr:y>0.55485</cdr:y>
    </cdr:from>
    <cdr:to>
      <cdr:x>0.58786</cdr:x>
      <cdr:y>0.61031</cdr:y>
    </cdr:to>
    <cdr:sp macro="" textlink="">
      <cdr:nvSpPr>
        <cdr:cNvPr id="4" name="CasellaDiTesto 3">
          <a:extLst xmlns:a="http://schemas.openxmlformats.org/drawingml/2006/main">
            <a:ext uri="{FF2B5EF4-FFF2-40B4-BE49-F238E27FC236}">
              <a16:creationId xmlns:a16="http://schemas.microsoft.com/office/drawing/2014/main" id="{E7D8B8D9-E1CD-3B3A-46FB-DA5689886BBA}"/>
            </a:ext>
          </a:extLst>
        </cdr:cNvPr>
        <cdr:cNvSpPr txBox="1"/>
      </cdr:nvSpPr>
      <cdr:spPr>
        <a:xfrm xmlns:a="http://schemas.openxmlformats.org/drawingml/2006/main">
          <a:off x="3613821" y="2061124"/>
          <a:ext cx="2061713" cy="206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200" kern="1200" dirty="0">
              <a:solidFill>
                <a:schemeClr val="bg1"/>
              </a:solidFill>
            </a:rPr>
            <a:t>The </a:t>
          </a:r>
          <a:r>
            <a:rPr lang="it-IT" sz="1200" kern="1200" dirty="0" err="1">
              <a:solidFill>
                <a:schemeClr val="bg1"/>
              </a:solidFill>
            </a:rPr>
            <a:t>aquifer</a:t>
          </a:r>
          <a:r>
            <a:rPr lang="it-IT" sz="1200" kern="1200" dirty="0">
              <a:solidFill>
                <a:schemeClr val="bg1"/>
              </a:solidFill>
            </a:rPr>
            <a:t> in 2007</a:t>
          </a:r>
          <a:endParaRPr lang="en-GB" sz="1200" kern="12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0.09559</cdr:x>
      <cdr:y>0.36689</cdr:y>
    </cdr:from>
    <cdr:to>
      <cdr:x>0.80294</cdr:x>
      <cdr:y>0.70912</cdr:y>
    </cdr:to>
    <cdr:sp macro="" textlink="">
      <cdr:nvSpPr>
        <cdr:cNvPr id="2" name="Figura a mano libera: forma 1">
          <a:extLst xmlns:a="http://schemas.openxmlformats.org/drawingml/2006/main">
            <a:ext uri="{FF2B5EF4-FFF2-40B4-BE49-F238E27FC236}">
              <a16:creationId xmlns:a16="http://schemas.microsoft.com/office/drawing/2014/main" id="{A724728C-66AF-D9F4-EE6D-BBB2C96D2F7E}"/>
            </a:ext>
          </a:extLst>
        </cdr:cNvPr>
        <cdr:cNvSpPr/>
      </cdr:nvSpPr>
      <cdr:spPr>
        <a:xfrm xmlns:a="http://schemas.openxmlformats.org/drawingml/2006/main">
          <a:off x="922897" y="1362923"/>
          <a:ext cx="6829093" cy="1271284"/>
        </a:xfrm>
        <a:custGeom xmlns:a="http://schemas.openxmlformats.org/drawingml/2006/main">
          <a:avLst/>
          <a:gdLst>
            <a:gd name="connsiteX0" fmla="*/ 0 w 6796726"/>
            <a:gd name="connsiteY0" fmla="*/ 75415 h 1263192"/>
            <a:gd name="connsiteX1" fmla="*/ 772998 w 6796726"/>
            <a:gd name="connsiteY1" fmla="*/ 65988 h 1263192"/>
            <a:gd name="connsiteX2" fmla="*/ 829559 w 6796726"/>
            <a:gd name="connsiteY2" fmla="*/ 141402 h 1263192"/>
            <a:gd name="connsiteX3" fmla="*/ 1432874 w 6796726"/>
            <a:gd name="connsiteY3" fmla="*/ 480767 h 1263192"/>
            <a:gd name="connsiteX4" fmla="*/ 1970202 w 6796726"/>
            <a:gd name="connsiteY4" fmla="*/ 603316 h 1263192"/>
            <a:gd name="connsiteX5" fmla="*/ 3233394 w 6796726"/>
            <a:gd name="connsiteY5" fmla="*/ 584462 h 1263192"/>
            <a:gd name="connsiteX6" fmla="*/ 4911365 w 6796726"/>
            <a:gd name="connsiteY6" fmla="*/ 358219 h 1263192"/>
            <a:gd name="connsiteX7" fmla="*/ 5524107 w 6796726"/>
            <a:gd name="connsiteY7" fmla="*/ 18854 h 1263192"/>
            <a:gd name="connsiteX8" fmla="*/ 6796726 w 6796726"/>
            <a:gd name="connsiteY8" fmla="*/ 0 h 1263192"/>
            <a:gd name="connsiteX9" fmla="*/ 6221691 w 6796726"/>
            <a:gd name="connsiteY9" fmla="*/ 273377 h 1263192"/>
            <a:gd name="connsiteX10" fmla="*/ 5816338 w 6796726"/>
            <a:gd name="connsiteY10" fmla="*/ 1018095 h 1263192"/>
            <a:gd name="connsiteX11" fmla="*/ 4901938 w 6796726"/>
            <a:gd name="connsiteY11" fmla="*/ 1263192 h 1263192"/>
            <a:gd name="connsiteX12" fmla="*/ 1743959 w 6796726"/>
            <a:gd name="connsiteY12" fmla="*/ 1065229 h 1263192"/>
            <a:gd name="connsiteX13" fmla="*/ 1121790 w 6796726"/>
            <a:gd name="connsiteY13" fmla="*/ 857839 h 1263192"/>
            <a:gd name="connsiteX14" fmla="*/ 678730 w 6796726"/>
            <a:gd name="connsiteY14" fmla="*/ 942681 h 1263192"/>
            <a:gd name="connsiteX15" fmla="*/ 56561 w 6796726"/>
            <a:gd name="connsiteY15" fmla="*/ 461914 h 1263192"/>
            <a:gd name="connsiteX16" fmla="*/ 0 w 6796726"/>
            <a:gd name="connsiteY16" fmla="*/ 75415 h 1263192"/>
            <a:gd name="connsiteX0" fmla="*/ 0 w 6780541"/>
            <a:gd name="connsiteY0" fmla="*/ 83507 h 1263192"/>
            <a:gd name="connsiteX1" fmla="*/ 756813 w 6780541"/>
            <a:gd name="connsiteY1" fmla="*/ 65988 h 1263192"/>
            <a:gd name="connsiteX2" fmla="*/ 813374 w 6780541"/>
            <a:gd name="connsiteY2" fmla="*/ 141402 h 1263192"/>
            <a:gd name="connsiteX3" fmla="*/ 1416689 w 6780541"/>
            <a:gd name="connsiteY3" fmla="*/ 480767 h 1263192"/>
            <a:gd name="connsiteX4" fmla="*/ 1954017 w 6780541"/>
            <a:gd name="connsiteY4" fmla="*/ 603316 h 1263192"/>
            <a:gd name="connsiteX5" fmla="*/ 3217209 w 6780541"/>
            <a:gd name="connsiteY5" fmla="*/ 584462 h 1263192"/>
            <a:gd name="connsiteX6" fmla="*/ 4895180 w 6780541"/>
            <a:gd name="connsiteY6" fmla="*/ 358219 h 1263192"/>
            <a:gd name="connsiteX7" fmla="*/ 5507922 w 6780541"/>
            <a:gd name="connsiteY7" fmla="*/ 18854 h 1263192"/>
            <a:gd name="connsiteX8" fmla="*/ 6780541 w 6780541"/>
            <a:gd name="connsiteY8" fmla="*/ 0 h 1263192"/>
            <a:gd name="connsiteX9" fmla="*/ 6205506 w 6780541"/>
            <a:gd name="connsiteY9" fmla="*/ 273377 h 1263192"/>
            <a:gd name="connsiteX10" fmla="*/ 5800153 w 6780541"/>
            <a:gd name="connsiteY10" fmla="*/ 1018095 h 1263192"/>
            <a:gd name="connsiteX11" fmla="*/ 4885753 w 6780541"/>
            <a:gd name="connsiteY11" fmla="*/ 1263192 h 1263192"/>
            <a:gd name="connsiteX12" fmla="*/ 1727774 w 6780541"/>
            <a:gd name="connsiteY12" fmla="*/ 1065229 h 1263192"/>
            <a:gd name="connsiteX13" fmla="*/ 1105605 w 6780541"/>
            <a:gd name="connsiteY13" fmla="*/ 857839 h 1263192"/>
            <a:gd name="connsiteX14" fmla="*/ 662545 w 6780541"/>
            <a:gd name="connsiteY14" fmla="*/ 942681 h 1263192"/>
            <a:gd name="connsiteX15" fmla="*/ 40376 w 6780541"/>
            <a:gd name="connsiteY15" fmla="*/ 461914 h 1263192"/>
            <a:gd name="connsiteX16" fmla="*/ 0 w 6780541"/>
            <a:gd name="connsiteY16" fmla="*/ 83507 h 1263192"/>
            <a:gd name="connsiteX0" fmla="*/ 0 w 6780541"/>
            <a:gd name="connsiteY0" fmla="*/ 83507 h 1263192"/>
            <a:gd name="connsiteX1" fmla="*/ 764905 w 6780541"/>
            <a:gd name="connsiteY1" fmla="*/ 49804 h 1263192"/>
            <a:gd name="connsiteX2" fmla="*/ 813374 w 6780541"/>
            <a:gd name="connsiteY2" fmla="*/ 141402 h 1263192"/>
            <a:gd name="connsiteX3" fmla="*/ 1416689 w 6780541"/>
            <a:gd name="connsiteY3" fmla="*/ 480767 h 1263192"/>
            <a:gd name="connsiteX4" fmla="*/ 1954017 w 6780541"/>
            <a:gd name="connsiteY4" fmla="*/ 603316 h 1263192"/>
            <a:gd name="connsiteX5" fmla="*/ 3217209 w 6780541"/>
            <a:gd name="connsiteY5" fmla="*/ 584462 h 1263192"/>
            <a:gd name="connsiteX6" fmla="*/ 4895180 w 6780541"/>
            <a:gd name="connsiteY6" fmla="*/ 358219 h 1263192"/>
            <a:gd name="connsiteX7" fmla="*/ 5507922 w 6780541"/>
            <a:gd name="connsiteY7" fmla="*/ 18854 h 1263192"/>
            <a:gd name="connsiteX8" fmla="*/ 6780541 w 6780541"/>
            <a:gd name="connsiteY8" fmla="*/ 0 h 1263192"/>
            <a:gd name="connsiteX9" fmla="*/ 6205506 w 6780541"/>
            <a:gd name="connsiteY9" fmla="*/ 273377 h 1263192"/>
            <a:gd name="connsiteX10" fmla="*/ 5800153 w 6780541"/>
            <a:gd name="connsiteY10" fmla="*/ 1018095 h 1263192"/>
            <a:gd name="connsiteX11" fmla="*/ 4885753 w 6780541"/>
            <a:gd name="connsiteY11" fmla="*/ 1263192 h 1263192"/>
            <a:gd name="connsiteX12" fmla="*/ 1727774 w 6780541"/>
            <a:gd name="connsiteY12" fmla="*/ 1065229 h 1263192"/>
            <a:gd name="connsiteX13" fmla="*/ 1105605 w 6780541"/>
            <a:gd name="connsiteY13" fmla="*/ 857839 h 1263192"/>
            <a:gd name="connsiteX14" fmla="*/ 662545 w 6780541"/>
            <a:gd name="connsiteY14" fmla="*/ 942681 h 1263192"/>
            <a:gd name="connsiteX15" fmla="*/ 40376 w 6780541"/>
            <a:gd name="connsiteY15" fmla="*/ 461914 h 1263192"/>
            <a:gd name="connsiteX16" fmla="*/ 0 w 6780541"/>
            <a:gd name="connsiteY16" fmla="*/ 83507 h 1263192"/>
            <a:gd name="connsiteX0" fmla="*/ 0 w 6780541"/>
            <a:gd name="connsiteY0" fmla="*/ 83507 h 1263192"/>
            <a:gd name="connsiteX1" fmla="*/ 764905 w 6780541"/>
            <a:gd name="connsiteY1" fmla="*/ 49804 h 1263192"/>
            <a:gd name="connsiteX2" fmla="*/ 813374 w 6780541"/>
            <a:gd name="connsiteY2" fmla="*/ 141402 h 1263192"/>
            <a:gd name="connsiteX3" fmla="*/ 1416689 w 6780541"/>
            <a:gd name="connsiteY3" fmla="*/ 480767 h 1263192"/>
            <a:gd name="connsiteX4" fmla="*/ 1954017 w 6780541"/>
            <a:gd name="connsiteY4" fmla="*/ 603316 h 1263192"/>
            <a:gd name="connsiteX5" fmla="*/ 3217209 w 6780541"/>
            <a:gd name="connsiteY5" fmla="*/ 584462 h 1263192"/>
            <a:gd name="connsiteX6" fmla="*/ 4895180 w 6780541"/>
            <a:gd name="connsiteY6" fmla="*/ 358219 h 1263192"/>
            <a:gd name="connsiteX7" fmla="*/ 5507922 w 6780541"/>
            <a:gd name="connsiteY7" fmla="*/ 18854 h 1263192"/>
            <a:gd name="connsiteX8" fmla="*/ 6780541 w 6780541"/>
            <a:gd name="connsiteY8" fmla="*/ 0 h 1263192"/>
            <a:gd name="connsiteX9" fmla="*/ 6205506 w 6780541"/>
            <a:gd name="connsiteY9" fmla="*/ 273377 h 1263192"/>
            <a:gd name="connsiteX10" fmla="*/ 5800153 w 6780541"/>
            <a:gd name="connsiteY10" fmla="*/ 1018095 h 1263192"/>
            <a:gd name="connsiteX11" fmla="*/ 4885753 w 6780541"/>
            <a:gd name="connsiteY11" fmla="*/ 1263192 h 1263192"/>
            <a:gd name="connsiteX12" fmla="*/ 1727774 w 6780541"/>
            <a:gd name="connsiteY12" fmla="*/ 1065229 h 1263192"/>
            <a:gd name="connsiteX13" fmla="*/ 1105605 w 6780541"/>
            <a:gd name="connsiteY13" fmla="*/ 857839 h 1263192"/>
            <a:gd name="connsiteX14" fmla="*/ 626131 w 6780541"/>
            <a:gd name="connsiteY14" fmla="*/ 946727 h 1263192"/>
            <a:gd name="connsiteX15" fmla="*/ 40376 w 6780541"/>
            <a:gd name="connsiteY15" fmla="*/ 461914 h 1263192"/>
            <a:gd name="connsiteX16" fmla="*/ 0 w 6780541"/>
            <a:gd name="connsiteY16" fmla="*/ 83507 h 1263192"/>
            <a:gd name="connsiteX0" fmla="*/ 0 w 6780541"/>
            <a:gd name="connsiteY0" fmla="*/ 83507 h 1263192"/>
            <a:gd name="connsiteX1" fmla="*/ 764905 w 6780541"/>
            <a:gd name="connsiteY1" fmla="*/ 49804 h 1263192"/>
            <a:gd name="connsiteX2" fmla="*/ 813374 w 6780541"/>
            <a:gd name="connsiteY2" fmla="*/ 141402 h 1263192"/>
            <a:gd name="connsiteX3" fmla="*/ 1416689 w 6780541"/>
            <a:gd name="connsiteY3" fmla="*/ 480767 h 1263192"/>
            <a:gd name="connsiteX4" fmla="*/ 1954017 w 6780541"/>
            <a:gd name="connsiteY4" fmla="*/ 603316 h 1263192"/>
            <a:gd name="connsiteX5" fmla="*/ 3217209 w 6780541"/>
            <a:gd name="connsiteY5" fmla="*/ 584462 h 1263192"/>
            <a:gd name="connsiteX6" fmla="*/ 4895180 w 6780541"/>
            <a:gd name="connsiteY6" fmla="*/ 358219 h 1263192"/>
            <a:gd name="connsiteX7" fmla="*/ 5507922 w 6780541"/>
            <a:gd name="connsiteY7" fmla="*/ 18854 h 1263192"/>
            <a:gd name="connsiteX8" fmla="*/ 6780541 w 6780541"/>
            <a:gd name="connsiteY8" fmla="*/ 0 h 1263192"/>
            <a:gd name="connsiteX9" fmla="*/ 6205506 w 6780541"/>
            <a:gd name="connsiteY9" fmla="*/ 273377 h 1263192"/>
            <a:gd name="connsiteX10" fmla="*/ 5800153 w 6780541"/>
            <a:gd name="connsiteY10" fmla="*/ 1018095 h 1263192"/>
            <a:gd name="connsiteX11" fmla="*/ 4885753 w 6780541"/>
            <a:gd name="connsiteY11" fmla="*/ 1263192 h 1263192"/>
            <a:gd name="connsiteX12" fmla="*/ 1727774 w 6780541"/>
            <a:gd name="connsiteY12" fmla="*/ 1065229 h 1263192"/>
            <a:gd name="connsiteX13" fmla="*/ 1105605 w 6780541"/>
            <a:gd name="connsiteY13" fmla="*/ 861885 h 1263192"/>
            <a:gd name="connsiteX14" fmla="*/ 626131 w 6780541"/>
            <a:gd name="connsiteY14" fmla="*/ 946727 h 1263192"/>
            <a:gd name="connsiteX15" fmla="*/ 40376 w 6780541"/>
            <a:gd name="connsiteY15" fmla="*/ 461914 h 1263192"/>
            <a:gd name="connsiteX16" fmla="*/ 0 w 6780541"/>
            <a:gd name="connsiteY16" fmla="*/ 83507 h 1263192"/>
            <a:gd name="connsiteX0" fmla="*/ 0 w 6780541"/>
            <a:gd name="connsiteY0" fmla="*/ 83507 h 1263192"/>
            <a:gd name="connsiteX1" fmla="*/ 764905 w 6780541"/>
            <a:gd name="connsiteY1" fmla="*/ 49804 h 1263192"/>
            <a:gd name="connsiteX2" fmla="*/ 813374 w 6780541"/>
            <a:gd name="connsiteY2" fmla="*/ 141402 h 1263192"/>
            <a:gd name="connsiteX3" fmla="*/ 1416689 w 6780541"/>
            <a:gd name="connsiteY3" fmla="*/ 480767 h 1263192"/>
            <a:gd name="connsiteX4" fmla="*/ 1954017 w 6780541"/>
            <a:gd name="connsiteY4" fmla="*/ 603316 h 1263192"/>
            <a:gd name="connsiteX5" fmla="*/ 3217209 w 6780541"/>
            <a:gd name="connsiteY5" fmla="*/ 584462 h 1263192"/>
            <a:gd name="connsiteX6" fmla="*/ 4895180 w 6780541"/>
            <a:gd name="connsiteY6" fmla="*/ 358219 h 1263192"/>
            <a:gd name="connsiteX7" fmla="*/ 5507922 w 6780541"/>
            <a:gd name="connsiteY7" fmla="*/ 18854 h 1263192"/>
            <a:gd name="connsiteX8" fmla="*/ 6780541 w 6780541"/>
            <a:gd name="connsiteY8" fmla="*/ 0 h 1263192"/>
            <a:gd name="connsiteX9" fmla="*/ 6205506 w 6780541"/>
            <a:gd name="connsiteY9" fmla="*/ 273377 h 1263192"/>
            <a:gd name="connsiteX10" fmla="*/ 5800153 w 6780541"/>
            <a:gd name="connsiteY10" fmla="*/ 1018095 h 1263192"/>
            <a:gd name="connsiteX11" fmla="*/ 4885753 w 6780541"/>
            <a:gd name="connsiteY11" fmla="*/ 1263192 h 1263192"/>
            <a:gd name="connsiteX12" fmla="*/ 1727774 w 6780541"/>
            <a:gd name="connsiteY12" fmla="*/ 1065229 h 1263192"/>
            <a:gd name="connsiteX13" fmla="*/ 1105605 w 6780541"/>
            <a:gd name="connsiteY13" fmla="*/ 886161 h 1263192"/>
            <a:gd name="connsiteX14" fmla="*/ 626131 w 6780541"/>
            <a:gd name="connsiteY14" fmla="*/ 946727 h 1263192"/>
            <a:gd name="connsiteX15" fmla="*/ 40376 w 6780541"/>
            <a:gd name="connsiteY15" fmla="*/ 461914 h 1263192"/>
            <a:gd name="connsiteX16" fmla="*/ 0 w 6780541"/>
            <a:gd name="connsiteY16" fmla="*/ 83507 h 1263192"/>
            <a:gd name="connsiteX0" fmla="*/ 0 w 6780541"/>
            <a:gd name="connsiteY0" fmla="*/ 83507 h 1263192"/>
            <a:gd name="connsiteX1" fmla="*/ 764905 w 6780541"/>
            <a:gd name="connsiteY1" fmla="*/ 49804 h 1263192"/>
            <a:gd name="connsiteX2" fmla="*/ 813374 w 6780541"/>
            <a:gd name="connsiteY2" fmla="*/ 141402 h 1263192"/>
            <a:gd name="connsiteX3" fmla="*/ 1416689 w 6780541"/>
            <a:gd name="connsiteY3" fmla="*/ 480767 h 1263192"/>
            <a:gd name="connsiteX4" fmla="*/ 1954017 w 6780541"/>
            <a:gd name="connsiteY4" fmla="*/ 603316 h 1263192"/>
            <a:gd name="connsiteX5" fmla="*/ 3217209 w 6780541"/>
            <a:gd name="connsiteY5" fmla="*/ 584462 h 1263192"/>
            <a:gd name="connsiteX6" fmla="*/ 4895180 w 6780541"/>
            <a:gd name="connsiteY6" fmla="*/ 358219 h 1263192"/>
            <a:gd name="connsiteX7" fmla="*/ 5507922 w 6780541"/>
            <a:gd name="connsiteY7" fmla="*/ 18854 h 1263192"/>
            <a:gd name="connsiteX8" fmla="*/ 6780541 w 6780541"/>
            <a:gd name="connsiteY8" fmla="*/ 0 h 1263192"/>
            <a:gd name="connsiteX9" fmla="*/ 6205506 w 6780541"/>
            <a:gd name="connsiteY9" fmla="*/ 273377 h 1263192"/>
            <a:gd name="connsiteX10" fmla="*/ 5800153 w 6780541"/>
            <a:gd name="connsiteY10" fmla="*/ 1018095 h 1263192"/>
            <a:gd name="connsiteX11" fmla="*/ 4885753 w 6780541"/>
            <a:gd name="connsiteY11" fmla="*/ 1263192 h 1263192"/>
            <a:gd name="connsiteX12" fmla="*/ 1719682 w 6780541"/>
            <a:gd name="connsiteY12" fmla="*/ 1073321 h 1263192"/>
            <a:gd name="connsiteX13" fmla="*/ 1105605 w 6780541"/>
            <a:gd name="connsiteY13" fmla="*/ 886161 h 1263192"/>
            <a:gd name="connsiteX14" fmla="*/ 626131 w 6780541"/>
            <a:gd name="connsiteY14" fmla="*/ 946727 h 1263192"/>
            <a:gd name="connsiteX15" fmla="*/ 40376 w 6780541"/>
            <a:gd name="connsiteY15" fmla="*/ 461914 h 1263192"/>
            <a:gd name="connsiteX16" fmla="*/ 0 w 6780541"/>
            <a:gd name="connsiteY16" fmla="*/ 83507 h 1263192"/>
            <a:gd name="connsiteX0" fmla="*/ 0 w 6837185"/>
            <a:gd name="connsiteY0" fmla="*/ 103737 h 1283422"/>
            <a:gd name="connsiteX1" fmla="*/ 764905 w 6837185"/>
            <a:gd name="connsiteY1" fmla="*/ 70034 h 1283422"/>
            <a:gd name="connsiteX2" fmla="*/ 813374 w 6837185"/>
            <a:gd name="connsiteY2" fmla="*/ 161632 h 1283422"/>
            <a:gd name="connsiteX3" fmla="*/ 1416689 w 6837185"/>
            <a:gd name="connsiteY3" fmla="*/ 500997 h 1283422"/>
            <a:gd name="connsiteX4" fmla="*/ 1954017 w 6837185"/>
            <a:gd name="connsiteY4" fmla="*/ 623546 h 1283422"/>
            <a:gd name="connsiteX5" fmla="*/ 3217209 w 6837185"/>
            <a:gd name="connsiteY5" fmla="*/ 604692 h 1283422"/>
            <a:gd name="connsiteX6" fmla="*/ 4895180 w 6837185"/>
            <a:gd name="connsiteY6" fmla="*/ 378449 h 1283422"/>
            <a:gd name="connsiteX7" fmla="*/ 5507922 w 6837185"/>
            <a:gd name="connsiteY7" fmla="*/ 39084 h 1283422"/>
            <a:gd name="connsiteX8" fmla="*/ 6837185 w 6837185"/>
            <a:gd name="connsiteY8" fmla="*/ 0 h 1283422"/>
            <a:gd name="connsiteX9" fmla="*/ 6205506 w 6837185"/>
            <a:gd name="connsiteY9" fmla="*/ 293607 h 1283422"/>
            <a:gd name="connsiteX10" fmla="*/ 5800153 w 6837185"/>
            <a:gd name="connsiteY10" fmla="*/ 1038325 h 1283422"/>
            <a:gd name="connsiteX11" fmla="*/ 4885753 w 6837185"/>
            <a:gd name="connsiteY11" fmla="*/ 1283422 h 1283422"/>
            <a:gd name="connsiteX12" fmla="*/ 1719682 w 6837185"/>
            <a:gd name="connsiteY12" fmla="*/ 1093551 h 1283422"/>
            <a:gd name="connsiteX13" fmla="*/ 1105605 w 6837185"/>
            <a:gd name="connsiteY13" fmla="*/ 906391 h 1283422"/>
            <a:gd name="connsiteX14" fmla="*/ 626131 w 6837185"/>
            <a:gd name="connsiteY14" fmla="*/ 966957 h 1283422"/>
            <a:gd name="connsiteX15" fmla="*/ 40376 w 6837185"/>
            <a:gd name="connsiteY15" fmla="*/ 482144 h 1283422"/>
            <a:gd name="connsiteX16" fmla="*/ 0 w 6837185"/>
            <a:gd name="connsiteY16" fmla="*/ 103737 h 1283422"/>
            <a:gd name="connsiteX0" fmla="*/ 0 w 6841231"/>
            <a:gd name="connsiteY0" fmla="*/ 79461 h 1259146"/>
            <a:gd name="connsiteX1" fmla="*/ 764905 w 6841231"/>
            <a:gd name="connsiteY1" fmla="*/ 45758 h 1259146"/>
            <a:gd name="connsiteX2" fmla="*/ 813374 w 6841231"/>
            <a:gd name="connsiteY2" fmla="*/ 137356 h 1259146"/>
            <a:gd name="connsiteX3" fmla="*/ 1416689 w 6841231"/>
            <a:gd name="connsiteY3" fmla="*/ 476721 h 1259146"/>
            <a:gd name="connsiteX4" fmla="*/ 1954017 w 6841231"/>
            <a:gd name="connsiteY4" fmla="*/ 599270 h 1259146"/>
            <a:gd name="connsiteX5" fmla="*/ 3217209 w 6841231"/>
            <a:gd name="connsiteY5" fmla="*/ 580416 h 1259146"/>
            <a:gd name="connsiteX6" fmla="*/ 4895180 w 6841231"/>
            <a:gd name="connsiteY6" fmla="*/ 354173 h 1259146"/>
            <a:gd name="connsiteX7" fmla="*/ 5507922 w 6841231"/>
            <a:gd name="connsiteY7" fmla="*/ 14808 h 1259146"/>
            <a:gd name="connsiteX8" fmla="*/ 6841231 w 6841231"/>
            <a:gd name="connsiteY8" fmla="*/ 0 h 1259146"/>
            <a:gd name="connsiteX9" fmla="*/ 6205506 w 6841231"/>
            <a:gd name="connsiteY9" fmla="*/ 269331 h 1259146"/>
            <a:gd name="connsiteX10" fmla="*/ 5800153 w 6841231"/>
            <a:gd name="connsiteY10" fmla="*/ 1014049 h 1259146"/>
            <a:gd name="connsiteX11" fmla="*/ 4885753 w 6841231"/>
            <a:gd name="connsiteY11" fmla="*/ 1259146 h 1259146"/>
            <a:gd name="connsiteX12" fmla="*/ 1719682 w 6841231"/>
            <a:gd name="connsiteY12" fmla="*/ 1069275 h 1259146"/>
            <a:gd name="connsiteX13" fmla="*/ 1105605 w 6841231"/>
            <a:gd name="connsiteY13" fmla="*/ 882115 h 1259146"/>
            <a:gd name="connsiteX14" fmla="*/ 626131 w 6841231"/>
            <a:gd name="connsiteY14" fmla="*/ 942681 h 1259146"/>
            <a:gd name="connsiteX15" fmla="*/ 40376 w 6841231"/>
            <a:gd name="connsiteY15" fmla="*/ 457868 h 1259146"/>
            <a:gd name="connsiteX16" fmla="*/ 0 w 6841231"/>
            <a:gd name="connsiteY16" fmla="*/ 79461 h 1259146"/>
            <a:gd name="connsiteX0" fmla="*/ 0 w 6829093"/>
            <a:gd name="connsiteY0" fmla="*/ 91599 h 1271284"/>
            <a:gd name="connsiteX1" fmla="*/ 764905 w 6829093"/>
            <a:gd name="connsiteY1" fmla="*/ 57896 h 1271284"/>
            <a:gd name="connsiteX2" fmla="*/ 813374 w 6829093"/>
            <a:gd name="connsiteY2" fmla="*/ 149494 h 1271284"/>
            <a:gd name="connsiteX3" fmla="*/ 1416689 w 6829093"/>
            <a:gd name="connsiteY3" fmla="*/ 488859 h 1271284"/>
            <a:gd name="connsiteX4" fmla="*/ 1954017 w 6829093"/>
            <a:gd name="connsiteY4" fmla="*/ 611408 h 1271284"/>
            <a:gd name="connsiteX5" fmla="*/ 3217209 w 6829093"/>
            <a:gd name="connsiteY5" fmla="*/ 592554 h 1271284"/>
            <a:gd name="connsiteX6" fmla="*/ 4895180 w 6829093"/>
            <a:gd name="connsiteY6" fmla="*/ 366311 h 1271284"/>
            <a:gd name="connsiteX7" fmla="*/ 5507922 w 6829093"/>
            <a:gd name="connsiteY7" fmla="*/ 26946 h 1271284"/>
            <a:gd name="connsiteX8" fmla="*/ 6829093 w 6829093"/>
            <a:gd name="connsiteY8" fmla="*/ 0 h 1271284"/>
            <a:gd name="connsiteX9" fmla="*/ 6205506 w 6829093"/>
            <a:gd name="connsiteY9" fmla="*/ 281469 h 1271284"/>
            <a:gd name="connsiteX10" fmla="*/ 5800153 w 6829093"/>
            <a:gd name="connsiteY10" fmla="*/ 1026187 h 1271284"/>
            <a:gd name="connsiteX11" fmla="*/ 4885753 w 6829093"/>
            <a:gd name="connsiteY11" fmla="*/ 1271284 h 1271284"/>
            <a:gd name="connsiteX12" fmla="*/ 1719682 w 6829093"/>
            <a:gd name="connsiteY12" fmla="*/ 1081413 h 1271284"/>
            <a:gd name="connsiteX13" fmla="*/ 1105605 w 6829093"/>
            <a:gd name="connsiteY13" fmla="*/ 894253 h 1271284"/>
            <a:gd name="connsiteX14" fmla="*/ 626131 w 6829093"/>
            <a:gd name="connsiteY14" fmla="*/ 954819 h 1271284"/>
            <a:gd name="connsiteX15" fmla="*/ 40376 w 6829093"/>
            <a:gd name="connsiteY15" fmla="*/ 470006 h 1271284"/>
            <a:gd name="connsiteX16" fmla="*/ 0 w 6829093"/>
            <a:gd name="connsiteY16" fmla="*/ 91599 h 1271284"/>
            <a:gd name="connsiteX0" fmla="*/ 0 w 6829093"/>
            <a:gd name="connsiteY0" fmla="*/ 91599 h 1271284"/>
            <a:gd name="connsiteX1" fmla="*/ 764905 w 6829093"/>
            <a:gd name="connsiteY1" fmla="*/ 57896 h 1271284"/>
            <a:gd name="connsiteX2" fmla="*/ 813374 w 6829093"/>
            <a:gd name="connsiteY2" fmla="*/ 149494 h 1271284"/>
            <a:gd name="connsiteX3" fmla="*/ 1416689 w 6829093"/>
            <a:gd name="connsiteY3" fmla="*/ 488859 h 1271284"/>
            <a:gd name="connsiteX4" fmla="*/ 1954017 w 6829093"/>
            <a:gd name="connsiteY4" fmla="*/ 611408 h 1271284"/>
            <a:gd name="connsiteX5" fmla="*/ 3217209 w 6829093"/>
            <a:gd name="connsiteY5" fmla="*/ 592554 h 1271284"/>
            <a:gd name="connsiteX6" fmla="*/ 4895180 w 6829093"/>
            <a:gd name="connsiteY6" fmla="*/ 366311 h 1271284"/>
            <a:gd name="connsiteX7" fmla="*/ 5520060 w 6829093"/>
            <a:gd name="connsiteY7" fmla="*/ 39084 h 1271284"/>
            <a:gd name="connsiteX8" fmla="*/ 6829093 w 6829093"/>
            <a:gd name="connsiteY8" fmla="*/ 0 h 1271284"/>
            <a:gd name="connsiteX9" fmla="*/ 6205506 w 6829093"/>
            <a:gd name="connsiteY9" fmla="*/ 281469 h 1271284"/>
            <a:gd name="connsiteX10" fmla="*/ 5800153 w 6829093"/>
            <a:gd name="connsiteY10" fmla="*/ 1026187 h 1271284"/>
            <a:gd name="connsiteX11" fmla="*/ 4885753 w 6829093"/>
            <a:gd name="connsiteY11" fmla="*/ 1271284 h 1271284"/>
            <a:gd name="connsiteX12" fmla="*/ 1719682 w 6829093"/>
            <a:gd name="connsiteY12" fmla="*/ 1081413 h 1271284"/>
            <a:gd name="connsiteX13" fmla="*/ 1105605 w 6829093"/>
            <a:gd name="connsiteY13" fmla="*/ 894253 h 1271284"/>
            <a:gd name="connsiteX14" fmla="*/ 626131 w 6829093"/>
            <a:gd name="connsiteY14" fmla="*/ 954819 h 1271284"/>
            <a:gd name="connsiteX15" fmla="*/ 40376 w 6829093"/>
            <a:gd name="connsiteY15" fmla="*/ 470006 h 1271284"/>
            <a:gd name="connsiteX16" fmla="*/ 0 w 6829093"/>
            <a:gd name="connsiteY16" fmla="*/ 91599 h 127128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</a:cxnLst>
          <a:rect l="l" t="t" r="r" b="b"/>
          <a:pathLst>
            <a:path w="6829093" h="1271284">
              <a:moveTo>
                <a:pt x="0" y="91599"/>
              </a:moveTo>
              <a:lnTo>
                <a:pt x="764905" y="57896"/>
              </a:lnTo>
              <a:lnTo>
                <a:pt x="813374" y="149494"/>
              </a:lnTo>
              <a:lnTo>
                <a:pt x="1416689" y="488859"/>
              </a:lnTo>
              <a:lnTo>
                <a:pt x="1954017" y="611408"/>
              </a:lnTo>
              <a:lnTo>
                <a:pt x="3217209" y="592554"/>
              </a:lnTo>
              <a:lnTo>
                <a:pt x="4895180" y="366311"/>
              </a:lnTo>
              <a:lnTo>
                <a:pt x="5520060" y="39084"/>
              </a:lnTo>
              <a:lnTo>
                <a:pt x="6829093" y="0"/>
              </a:lnTo>
              <a:lnTo>
                <a:pt x="6205506" y="281469"/>
              </a:lnTo>
              <a:lnTo>
                <a:pt x="5800153" y="1026187"/>
              </a:lnTo>
              <a:lnTo>
                <a:pt x="4885753" y="1271284"/>
              </a:lnTo>
              <a:lnTo>
                <a:pt x="1719682" y="1081413"/>
              </a:lnTo>
              <a:lnTo>
                <a:pt x="1105605" y="894253"/>
              </a:lnTo>
              <a:lnTo>
                <a:pt x="626131" y="954819"/>
              </a:lnTo>
              <a:lnTo>
                <a:pt x="40376" y="470006"/>
              </a:lnTo>
              <a:lnTo>
                <a:pt x="0" y="91599"/>
              </a:lnTo>
              <a:close/>
            </a:path>
          </a:pathLst>
        </a:custGeom>
        <a:solidFill xmlns:a="http://schemas.openxmlformats.org/drawingml/2006/main">
          <a:schemeClr val="tx2">
            <a:lumMod val="50000"/>
            <a:lumOff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 kern="1200"/>
        </a:p>
      </cdr:txBody>
    </cdr:sp>
  </cdr:relSizeAnchor>
  <cdr:relSizeAnchor xmlns:cdr="http://schemas.openxmlformats.org/drawingml/2006/chartDrawing">
    <cdr:from>
      <cdr:x>0.44067</cdr:x>
      <cdr:y>0.55393</cdr:y>
    </cdr:from>
    <cdr:to>
      <cdr:x>0.63824</cdr:x>
      <cdr:y>0.61613</cdr:y>
    </cdr:to>
    <cdr:sp macro="" textlink="">
      <cdr:nvSpPr>
        <cdr:cNvPr id="4" name="CasellaDiTesto 3">
          <a:extLst xmlns:a="http://schemas.openxmlformats.org/drawingml/2006/main">
            <a:ext uri="{FF2B5EF4-FFF2-40B4-BE49-F238E27FC236}">
              <a16:creationId xmlns:a16="http://schemas.microsoft.com/office/drawing/2014/main" id="{FB51B06C-B283-2F73-6A3E-39761B8BFF7E}"/>
            </a:ext>
          </a:extLst>
        </cdr:cNvPr>
        <cdr:cNvSpPr txBox="1"/>
      </cdr:nvSpPr>
      <cdr:spPr>
        <a:xfrm xmlns:a="http://schemas.openxmlformats.org/drawingml/2006/main">
          <a:off x="4254444" y="2057703"/>
          <a:ext cx="1907458" cy="231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200" kern="1200" dirty="0">
              <a:solidFill>
                <a:schemeClr val="bg1"/>
              </a:solidFill>
            </a:rPr>
            <a:t>The </a:t>
          </a:r>
          <a:r>
            <a:rPr lang="it-IT" sz="1200" kern="1200" dirty="0" err="1">
              <a:solidFill>
                <a:schemeClr val="bg1"/>
              </a:solidFill>
            </a:rPr>
            <a:t>aquifer</a:t>
          </a:r>
          <a:r>
            <a:rPr lang="it-IT" sz="1200" kern="1200" dirty="0">
              <a:solidFill>
                <a:schemeClr val="bg1"/>
              </a:solidFill>
            </a:rPr>
            <a:t> in 2014</a:t>
          </a:r>
          <a:endParaRPr lang="en-GB" sz="1200" kern="1200" dirty="0">
            <a:solidFill>
              <a:schemeClr val="bg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0.09606</cdr:x>
      <cdr:y>0.41429</cdr:y>
    </cdr:from>
    <cdr:to>
      <cdr:x>0.73368</cdr:x>
      <cdr:y>0.7044</cdr:y>
    </cdr:to>
    <cdr:sp macro="" textlink="">
      <cdr:nvSpPr>
        <cdr:cNvPr id="2" name="Figura a mano libera: forma 1">
          <a:extLst xmlns:a="http://schemas.openxmlformats.org/drawingml/2006/main">
            <a:ext uri="{FF2B5EF4-FFF2-40B4-BE49-F238E27FC236}">
              <a16:creationId xmlns:a16="http://schemas.microsoft.com/office/drawing/2014/main" id="{FFF72D07-68C9-C437-0958-F6E85DD9AE2C}"/>
            </a:ext>
          </a:extLst>
        </cdr:cNvPr>
        <cdr:cNvSpPr/>
      </cdr:nvSpPr>
      <cdr:spPr>
        <a:xfrm xmlns:a="http://schemas.openxmlformats.org/drawingml/2006/main">
          <a:off x="927463" y="1538971"/>
          <a:ext cx="6155871" cy="1077686"/>
        </a:xfrm>
        <a:custGeom xmlns:a="http://schemas.openxmlformats.org/drawingml/2006/main">
          <a:avLst/>
          <a:gdLst>
            <a:gd name="connsiteX0" fmla="*/ 0 w 6155871"/>
            <a:gd name="connsiteY0" fmla="*/ 0 h 1077686"/>
            <a:gd name="connsiteX1" fmla="*/ 996043 w 6155871"/>
            <a:gd name="connsiteY1" fmla="*/ 89807 h 1077686"/>
            <a:gd name="connsiteX2" fmla="*/ 1371600 w 6155871"/>
            <a:gd name="connsiteY2" fmla="*/ 302079 h 1077686"/>
            <a:gd name="connsiteX3" fmla="*/ 1918607 w 6155871"/>
            <a:gd name="connsiteY3" fmla="*/ 416379 h 1077686"/>
            <a:gd name="connsiteX4" fmla="*/ 3273878 w 6155871"/>
            <a:gd name="connsiteY4" fmla="*/ 424543 h 1077686"/>
            <a:gd name="connsiteX5" fmla="*/ 4874078 w 6155871"/>
            <a:gd name="connsiteY5" fmla="*/ 204107 h 1077686"/>
            <a:gd name="connsiteX6" fmla="*/ 5070021 w 6155871"/>
            <a:gd name="connsiteY6" fmla="*/ 106136 h 1077686"/>
            <a:gd name="connsiteX7" fmla="*/ 6155871 w 6155871"/>
            <a:gd name="connsiteY7" fmla="*/ 146957 h 1077686"/>
            <a:gd name="connsiteX8" fmla="*/ 5780314 w 6155871"/>
            <a:gd name="connsiteY8" fmla="*/ 857250 h 1077686"/>
            <a:gd name="connsiteX9" fmla="*/ 4857750 w 6155871"/>
            <a:gd name="connsiteY9" fmla="*/ 1077686 h 1077686"/>
            <a:gd name="connsiteX10" fmla="*/ 1730828 w 6155871"/>
            <a:gd name="connsiteY10" fmla="*/ 898072 h 1077686"/>
            <a:gd name="connsiteX11" fmla="*/ 1085850 w 6155871"/>
            <a:gd name="connsiteY11" fmla="*/ 702129 h 1077686"/>
            <a:gd name="connsiteX12" fmla="*/ 636814 w 6155871"/>
            <a:gd name="connsiteY12" fmla="*/ 783772 h 1077686"/>
            <a:gd name="connsiteX13" fmla="*/ 24493 w 6155871"/>
            <a:gd name="connsiteY13" fmla="*/ 269422 h 1077686"/>
            <a:gd name="connsiteX14" fmla="*/ 0 w 6155871"/>
            <a:gd name="connsiteY14" fmla="*/ 0 h 1077686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</a:cxnLst>
          <a:rect l="l" t="t" r="r" b="b"/>
          <a:pathLst>
            <a:path w="6155871" h="1077686">
              <a:moveTo>
                <a:pt x="0" y="0"/>
              </a:moveTo>
              <a:lnTo>
                <a:pt x="996043" y="89807"/>
              </a:lnTo>
              <a:lnTo>
                <a:pt x="1371600" y="302079"/>
              </a:lnTo>
              <a:lnTo>
                <a:pt x="1918607" y="416379"/>
              </a:lnTo>
              <a:lnTo>
                <a:pt x="3273878" y="424543"/>
              </a:lnTo>
              <a:lnTo>
                <a:pt x="4874078" y="204107"/>
              </a:lnTo>
              <a:lnTo>
                <a:pt x="5070021" y="106136"/>
              </a:lnTo>
              <a:lnTo>
                <a:pt x="6155871" y="146957"/>
              </a:lnTo>
              <a:lnTo>
                <a:pt x="5780314" y="857250"/>
              </a:lnTo>
              <a:lnTo>
                <a:pt x="4857750" y="1077686"/>
              </a:lnTo>
              <a:lnTo>
                <a:pt x="1730828" y="898072"/>
              </a:lnTo>
              <a:lnTo>
                <a:pt x="1085850" y="702129"/>
              </a:lnTo>
              <a:lnTo>
                <a:pt x="636814" y="783772"/>
              </a:lnTo>
              <a:lnTo>
                <a:pt x="24493" y="269422"/>
              </a:lnTo>
              <a:lnTo>
                <a:pt x="0" y="0"/>
              </a:lnTo>
              <a:close/>
            </a:path>
          </a:pathLst>
        </a:custGeom>
        <a:solidFill xmlns:a="http://schemas.openxmlformats.org/drawingml/2006/main">
          <a:schemeClr val="tx2">
            <a:lumMod val="50000"/>
            <a:lumOff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 kern="1200"/>
        </a:p>
      </cdr:txBody>
    </cdr:sp>
  </cdr:relSizeAnchor>
  <cdr:relSizeAnchor xmlns:cdr="http://schemas.openxmlformats.org/drawingml/2006/chartDrawing">
    <cdr:from>
      <cdr:x>0.44954</cdr:x>
      <cdr:y>0.54975</cdr:y>
    </cdr:from>
    <cdr:to>
      <cdr:x>0.64641</cdr:x>
      <cdr:y>0.61429</cdr:y>
    </cdr:to>
    <cdr:sp macro="" textlink="">
      <cdr:nvSpPr>
        <cdr:cNvPr id="4" name="CasellaDiTesto 3">
          <a:extLst xmlns:a="http://schemas.openxmlformats.org/drawingml/2006/main">
            <a:ext uri="{FF2B5EF4-FFF2-40B4-BE49-F238E27FC236}">
              <a16:creationId xmlns:a16="http://schemas.microsoft.com/office/drawing/2014/main" id="{A0A8DF0F-5FD0-C553-4859-FFBCCF972A21}"/>
            </a:ext>
          </a:extLst>
        </cdr:cNvPr>
        <cdr:cNvSpPr txBox="1"/>
      </cdr:nvSpPr>
      <cdr:spPr>
        <a:xfrm xmlns:a="http://schemas.openxmlformats.org/drawingml/2006/main">
          <a:off x="4340135" y="2042173"/>
          <a:ext cx="1900620" cy="2397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200" kern="1200" dirty="0">
              <a:solidFill>
                <a:schemeClr val="bg1"/>
              </a:solidFill>
            </a:rPr>
            <a:t>The </a:t>
          </a:r>
          <a:r>
            <a:rPr lang="it-IT" sz="1200" kern="1200" dirty="0" err="1">
              <a:solidFill>
                <a:schemeClr val="bg1"/>
              </a:solidFill>
            </a:rPr>
            <a:t>aquifer</a:t>
          </a:r>
          <a:r>
            <a:rPr lang="it-IT" sz="1200" kern="1200" dirty="0">
              <a:solidFill>
                <a:schemeClr val="bg1"/>
              </a:solidFill>
            </a:rPr>
            <a:t> in 2019</a:t>
          </a:r>
          <a:endParaRPr lang="en-GB" sz="1200" kern="1200" dirty="0">
            <a:solidFill>
              <a:schemeClr val="bg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0.11402</cdr:x>
      <cdr:y>0.50205</cdr:y>
    </cdr:from>
    <cdr:to>
      <cdr:x>0.72303</cdr:x>
      <cdr:y>0.70585</cdr:y>
    </cdr:to>
    <cdr:sp macro="" textlink="">
      <cdr:nvSpPr>
        <cdr:cNvPr id="2" name="Figura a mano libera: forma 1">
          <a:extLst xmlns:a="http://schemas.openxmlformats.org/drawingml/2006/main">
            <a:ext uri="{FF2B5EF4-FFF2-40B4-BE49-F238E27FC236}">
              <a16:creationId xmlns:a16="http://schemas.microsoft.com/office/drawing/2014/main" id="{503C8D79-785A-F955-6D71-F4EB0893F50A}"/>
            </a:ext>
          </a:extLst>
        </cdr:cNvPr>
        <cdr:cNvSpPr/>
      </cdr:nvSpPr>
      <cdr:spPr>
        <a:xfrm xmlns:a="http://schemas.openxmlformats.org/drawingml/2006/main">
          <a:off x="1100844" y="1864972"/>
          <a:ext cx="5879691" cy="757083"/>
        </a:xfrm>
        <a:custGeom xmlns:a="http://schemas.openxmlformats.org/drawingml/2006/main">
          <a:avLst/>
          <a:gdLst>
            <a:gd name="connsiteX0" fmla="*/ 0 w 5879691"/>
            <a:gd name="connsiteY0" fmla="*/ 58993 h 757083"/>
            <a:gd name="connsiteX1" fmla="*/ 457200 w 5879691"/>
            <a:gd name="connsiteY1" fmla="*/ 447367 h 757083"/>
            <a:gd name="connsiteX2" fmla="*/ 929149 w 5879691"/>
            <a:gd name="connsiteY2" fmla="*/ 388374 h 757083"/>
            <a:gd name="connsiteX3" fmla="*/ 1568245 w 5879691"/>
            <a:gd name="connsiteY3" fmla="*/ 585019 h 757083"/>
            <a:gd name="connsiteX4" fmla="*/ 4719484 w 5879691"/>
            <a:gd name="connsiteY4" fmla="*/ 757083 h 757083"/>
            <a:gd name="connsiteX5" fmla="*/ 5609303 w 5879691"/>
            <a:gd name="connsiteY5" fmla="*/ 516193 h 757083"/>
            <a:gd name="connsiteX6" fmla="*/ 5879691 w 5879691"/>
            <a:gd name="connsiteY6" fmla="*/ 4916 h 757083"/>
            <a:gd name="connsiteX7" fmla="*/ 3785420 w 5879691"/>
            <a:gd name="connsiteY7" fmla="*/ 0 h 757083"/>
            <a:gd name="connsiteX8" fmla="*/ 3057832 w 5879691"/>
            <a:gd name="connsiteY8" fmla="*/ 88490 h 757083"/>
            <a:gd name="connsiteX9" fmla="*/ 1755058 w 5879691"/>
            <a:gd name="connsiteY9" fmla="*/ 108154 h 757083"/>
            <a:gd name="connsiteX10" fmla="*/ 1474839 w 5879691"/>
            <a:gd name="connsiteY10" fmla="*/ 34412 h 757083"/>
            <a:gd name="connsiteX11" fmla="*/ 0 w 5879691"/>
            <a:gd name="connsiteY11" fmla="*/ 58993 h 757083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</a:cxnLst>
          <a:rect l="l" t="t" r="r" b="b"/>
          <a:pathLst>
            <a:path w="5879691" h="757083">
              <a:moveTo>
                <a:pt x="0" y="58993"/>
              </a:moveTo>
              <a:lnTo>
                <a:pt x="457200" y="447367"/>
              </a:lnTo>
              <a:lnTo>
                <a:pt x="929149" y="388374"/>
              </a:lnTo>
              <a:lnTo>
                <a:pt x="1568245" y="585019"/>
              </a:lnTo>
              <a:lnTo>
                <a:pt x="4719484" y="757083"/>
              </a:lnTo>
              <a:lnTo>
                <a:pt x="5609303" y="516193"/>
              </a:lnTo>
              <a:lnTo>
                <a:pt x="5879691" y="4916"/>
              </a:lnTo>
              <a:lnTo>
                <a:pt x="3785420" y="0"/>
              </a:lnTo>
              <a:lnTo>
                <a:pt x="3057832" y="88490"/>
              </a:lnTo>
              <a:lnTo>
                <a:pt x="1755058" y="108154"/>
              </a:lnTo>
              <a:lnTo>
                <a:pt x="1474839" y="34412"/>
              </a:lnTo>
              <a:lnTo>
                <a:pt x="0" y="58993"/>
              </a:lnTo>
              <a:close/>
            </a:path>
          </a:pathLst>
        </a:custGeom>
        <a:solidFill xmlns:a="http://schemas.openxmlformats.org/drawingml/2006/main">
          <a:schemeClr val="tx2">
            <a:lumMod val="50000"/>
            <a:lumOff val="50000"/>
          </a:schemeClr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 kern="1200"/>
        </a:p>
      </cdr:txBody>
    </cdr:sp>
  </cdr:relSizeAnchor>
  <cdr:relSizeAnchor xmlns:cdr="http://schemas.openxmlformats.org/drawingml/2006/chartDrawing">
    <cdr:from>
      <cdr:x>0.41245</cdr:x>
      <cdr:y>0.54836</cdr:y>
    </cdr:from>
    <cdr:to>
      <cdr:x>0.65069</cdr:x>
      <cdr:y>0.63122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id="{A9825178-1E97-AE9F-B71F-F54308D5A43E}"/>
            </a:ext>
          </a:extLst>
        </cdr:cNvPr>
        <cdr:cNvSpPr txBox="1"/>
      </cdr:nvSpPr>
      <cdr:spPr>
        <a:xfrm xmlns:a="http://schemas.openxmlformats.org/drawingml/2006/main">
          <a:off x="3982000" y="2037037"/>
          <a:ext cx="230014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200" kern="1200" dirty="0">
              <a:solidFill>
                <a:schemeClr val="bg1"/>
              </a:solidFill>
            </a:rPr>
            <a:t>The </a:t>
          </a:r>
          <a:r>
            <a:rPr lang="it-IT" sz="1200" kern="1200" dirty="0" err="1">
              <a:solidFill>
                <a:schemeClr val="bg1"/>
              </a:solidFill>
            </a:rPr>
            <a:t>aquifer</a:t>
          </a:r>
          <a:r>
            <a:rPr lang="it-IT" sz="1200" kern="1200" dirty="0">
              <a:solidFill>
                <a:schemeClr val="bg1"/>
              </a:solidFill>
            </a:rPr>
            <a:t> in </a:t>
          </a:r>
          <a:r>
            <a:rPr lang="it-IT" sz="1200" kern="1200" dirty="0" err="1">
              <a:solidFill>
                <a:schemeClr val="bg1"/>
              </a:solidFill>
            </a:rPr>
            <a:t>October</a:t>
          </a:r>
          <a:r>
            <a:rPr lang="it-IT" sz="1200" kern="1200" dirty="0">
              <a:solidFill>
                <a:schemeClr val="bg1"/>
              </a:solidFill>
            </a:rPr>
            <a:t> 2024</a:t>
          </a:r>
          <a:endParaRPr lang="en-GB" sz="1200" kern="1200" dirty="0">
            <a:solidFill>
              <a:schemeClr val="bg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0.21231</cdr:x>
      <cdr:y>0.6052</cdr:y>
    </cdr:from>
    <cdr:to>
      <cdr:x>0.70289</cdr:x>
      <cdr:y>0.70859</cdr:y>
    </cdr:to>
    <cdr:sp macro="" textlink="">
      <cdr:nvSpPr>
        <cdr:cNvPr id="2" name="Figura a mano libera: forma 1">
          <a:extLst xmlns:a="http://schemas.openxmlformats.org/drawingml/2006/main">
            <a:ext uri="{FF2B5EF4-FFF2-40B4-BE49-F238E27FC236}">
              <a16:creationId xmlns:a16="http://schemas.microsoft.com/office/drawing/2014/main" id="{E51108A8-DBDB-5D1F-776F-CD5205C02D11}"/>
            </a:ext>
          </a:extLst>
        </cdr:cNvPr>
        <cdr:cNvSpPr/>
      </cdr:nvSpPr>
      <cdr:spPr>
        <a:xfrm xmlns:a="http://schemas.openxmlformats.org/drawingml/2006/main">
          <a:off x="2049709" y="2262290"/>
          <a:ext cx="4736350" cy="386499"/>
        </a:xfrm>
        <a:custGeom xmlns:a="http://schemas.openxmlformats.org/drawingml/2006/main">
          <a:avLst/>
          <a:gdLst>
            <a:gd name="connsiteX0" fmla="*/ 0 w 4694548"/>
            <a:gd name="connsiteY0" fmla="*/ 9427 h 386499"/>
            <a:gd name="connsiteX1" fmla="*/ 0 w 4694548"/>
            <a:gd name="connsiteY1" fmla="*/ 9427 h 386499"/>
            <a:gd name="connsiteX2" fmla="*/ 4694548 w 4694548"/>
            <a:gd name="connsiteY2" fmla="*/ 0 h 386499"/>
            <a:gd name="connsiteX3" fmla="*/ 4619134 w 4694548"/>
            <a:gd name="connsiteY3" fmla="*/ 150829 h 386499"/>
            <a:gd name="connsiteX4" fmla="*/ 3742441 w 4694548"/>
            <a:gd name="connsiteY4" fmla="*/ 386499 h 386499"/>
            <a:gd name="connsiteX5" fmla="*/ 556181 w 4694548"/>
            <a:gd name="connsiteY5" fmla="*/ 207389 h 386499"/>
            <a:gd name="connsiteX6" fmla="*/ 0 w 4694548"/>
            <a:gd name="connsiteY6" fmla="*/ 9427 h 386499"/>
            <a:gd name="connsiteX0" fmla="*/ 0 w 4699773"/>
            <a:gd name="connsiteY0" fmla="*/ 9427 h 386499"/>
            <a:gd name="connsiteX1" fmla="*/ 5225 w 4699773"/>
            <a:gd name="connsiteY1" fmla="*/ 9427 h 386499"/>
            <a:gd name="connsiteX2" fmla="*/ 4699773 w 4699773"/>
            <a:gd name="connsiteY2" fmla="*/ 0 h 386499"/>
            <a:gd name="connsiteX3" fmla="*/ 4624359 w 4699773"/>
            <a:gd name="connsiteY3" fmla="*/ 150829 h 386499"/>
            <a:gd name="connsiteX4" fmla="*/ 3747666 w 4699773"/>
            <a:gd name="connsiteY4" fmla="*/ 386499 h 386499"/>
            <a:gd name="connsiteX5" fmla="*/ 561406 w 4699773"/>
            <a:gd name="connsiteY5" fmla="*/ 207389 h 386499"/>
            <a:gd name="connsiteX6" fmla="*/ 0 w 4699773"/>
            <a:gd name="connsiteY6" fmla="*/ 9427 h 386499"/>
            <a:gd name="connsiteX0" fmla="*/ 474383 w 5001726"/>
            <a:gd name="connsiteY0" fmla="*/ 77354 h 386499"/>
            <a:gd name="connsiteX1" fmla="*/ 307178 w 5001726"/>
            <a:gd name="connsiteY1" fmla="*/ 9427 h 386499"/>
            <a:gd name="connsiteX2" fmla="*/ 5001726 w 5001726"/>
            <a:gd name="connsiteY2" fmla="*/ 0 h 386499"/>
            <a:gd name="connsiteX3" fmla="*/ 4926312 w 5001726"/>
            <a:gd name="connsiteY3" fmla="*/ 150829 h 386499"/>
            <a:gd name="connsiteX4" fmla="*/ 4049619 w 5001726"/>
            <a:gd name="connsiteY4" fmla="*/ 386499 h 386499"/>
            <a:gd name="connsiteX5" fmla="*/ 863359 w 5001726"/>
            <a:gd name="connsiteY5" fmla="*/ 207389 h 386499"/>
            <a:gd name="connsiteX6" fmla="*/ 474383 w 5001726"/>
            <a:gd name="connsiteY6" fmla="*/ 77354 h 386499"/>
            <a:gd name="connsiteX0" fmla="*/ 507379 w 5034722"/>
            <a:gd name="connsiteY0" fmla="*/ 77354 h 386499"/>
            <a:gd name="connsiteX1" fmla="*/ 298372 w 5034722"/>
            <a:gd name="connsiteY1" fmla="*/ 9427 h 386499"/>
            <a:gd name="connsiteX2" fmla="*/ 5034722 w 5034722"/>
            <a:gd name="connsiteY2" fmla="*/ 0 h 386499"/>
            <a:gd name="connsiteX3" fmla="*/ 4959308 w 5034722"/>
            <a:gd name="connsiteY3" fmla="*/ 150829 h 386499"/>
            <a:gd name="connsiteX4" fmla="*/ 4082615 w 5034722"/>
            <a:gd name="connsiteY4" fmla="*/ 386499 h 386499"/>
            <a:gd name="connsiteX5" fmla="*/ 896355 w 5034722"/>
            <a:gd name="connsiteY5" fmla="*/ 207389 h 386499"/>
            <a:gd name="connsiteX6" fmla="*/ 507379 w 5034722"/>
            <a:gd name="connsiteY6" fmla="*/ 77354 h 386499"/>
            <a:gd name="connsiteX0" fmla="*/ 597983 w 4736350"/>
            <a:gd name="connsiteY0" fmla="*/ 207389 h 386499"/>
            <a:gd name="connsiteX1" fmla="*/ 0 w 4736350"/>
            <a:gd name="connsiteY1" fmla="*/ 9427 h 386499"/>
            <a:gd name="connsiteX2" fmla="*/ 4736350 w 4736350"/>
            <a:gd name="connsiteY2" fmla="*/ 0 h 386499"/>
            <a:gd name="connsiteX3" fmla="*/ 4660936 w 4736350"/>
            <a:gd name="connsiteY3" fmla="*/ 150829 h 386499"/>
            <a:gd name="connsiteX4" fmla="*/ 3784243 w 4736350"/>
            <a:gd name="connsiteY4" fmla="*/ 386499 h 386499"/>
            <a:gd name="connsiteX5" fmla="*/ 597983 w 4736350"/>
            <a:gd name="connsiteY5" fmla="*/ 207389 h 386499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4736350" h="386499">
              <a:moveTo>
                <a:pt x="597983" y="207389"/>
              </a:moveTo>
              <a:lnTo>
                <a:pt x="0" y="9427"/>
              </a:lnTo>
              <a:cubicBezTo>
                <a:pt x="754557" y="-3465"/>
                <a:pt x="3171501" y="3142"/>
                <a:pt x="4736350" y="0"/>
              </a:cubicBezTo>
              <a:lnTo>
                <a:pt x="4660936" y="150829"/>
              </a:lnTo>
              <a:lnTo>
                <a:pt x="3784243" y="386499"/>
              </a:lnTo>
              <a:lnTo>
                <a:pt x="597983" y="207389"/>
              </a:lnTo>
              <a:close/>
            </a:path>
          </a:pathLst>
        </a:custGeom>
        <a:solidFill xmlns:a="http://schemas.openxmlformats.org/drawingml/2006/main">
          <a:schemeClr val="tx2">
            <a:lumMod val="50000"/>
            <a:lumOff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 kern="1200"/>
        </a:p>
      </cdr:txBody>
    </cdr:sp>
  </cdr:relSizeAnchor>
  <cdr:relSizeAnchor xmlns:cdr="http://schemas.openxmlformats.org/drawingml/2006/chartDrawing">
    <cdr:from>
      <cdr:x>0.1339</cdr:x>
      <cdr:y>0.16125</cdr:y>
    </cdr:from>
    <cdr:to>
      <cdr:x>0.73782</cdr:x>
      <cdr:y>0.24358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id="{0DD32961-60DA-B4A3-7C7D-3E6DD50E1D04}"/>
            </a:ext>
          </a:extLst>
        </cdr:cNvPr>
        <cdr:cNvSpPr txBox="1"/>
      </cdr:nvSpPr>
      <cdr:spPr>
        <a:xfrm xmlns:a="http://schemas.openxmlformats.org/drawingml/2006/main">
          <a:off x="1292768" y="602767"/>
          <a:ext cx="5830529" cy="307777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600" kern="1200" dirty="0" err="1"/>
            <a:t>Projection</a:t>
          </a:r>
          <a:r>
            <a:rPr lang="it-IT" sz="1600" kern="1200" dirty="0"/>
            <a:t> </a:t>
          </a:r>
          <a:r>
            <a:rPr lang="it-IT" sz="1600" kern="1200" dirty="0" err="1"/>
            <a:t>done</a:t>
          </a:r>
          <a:r>
            <a:rPr lang="it-IT" sz="1600" kern="1200" dirty="0"/>
            <a:t> with a </a:t>
          </a:r>
          <a:r>
            <a:rPr lang="it-IT" sz="1600" kern="1200" dirty="0" err="1"/>
            <a:t>reduction</a:t>
          </a:r>
          <a:r>
            <a:rPr lang="it-IT" sz="1600" kern="1200" dirty="0"/>
            <a:t> of the production of 30%</a:t>
          </a:r>
          <a:endParaRPr lang="en-GB" sz="1600" kern="1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A420FE-E32C-B175-BE03-2315C674F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FFC1FC4-27C1-BD24-20F4-2C8FA214A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8678A1-FF2C-CDD2-EF60-68643233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61F9FE-D9FC-8CA2-214E-140DA3FB2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2CB315-70EE-FF4D-696A-D93A88FF0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393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3E39A-5289-1393-FC10-569719757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AA9FEB-335E-D658-5253-3988C10A7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5CF9C2-6699-58E0-2D01-03FE6E893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19DF3C-1394-B89B-BFFD-8984C4255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4007C2-9876-6EA6-BFF7-F7BD952C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50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88B310-AD8A-8E56-C29D-A23E34336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EC2A29-FD24-0B62-7F7B-01447107E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B4DE13-D0A5-C771-76CF-0E40A499E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C44AFE-CB2D-422C-46DC-039FBFBA2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920E1A7-AF7B-331F-F25E-96A1F8E3A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22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FEF70C-5FCC-189F-7C40-EB83EED4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377EE7-7560-2C10-BD80-98E425AD1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37BA846-1A1E-D361-7B43-38435CFE0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4E35816-12FD-1EC4-B654-9EEA803F2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940E92B-DDBC-1D4E-8366-1129F5A9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36E8DE4-E631-3A61-DEA8-8943D3792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562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A0C1FE-CA6B-5955-7286-6EA89D611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636387-F972-38ED-EAE9-D7329E891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345A56-57CD-E9B7-59D5-C7B44851C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A2297B6-7EF9-ADB1-61EA-22F7C15E1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3F4F214-360C-CC34-A7DE-1E759C6AE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D3858A7-98B5-E603-6F9B-C207CC82E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42C5186-4BD4-C423-72A8-F6ED5208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2EEBAF4-05C9-3050-A035-B497C047D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13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326CF3-80C8-3883-0C6B-2610549D6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7EF8565-E7C7-5937-70D7-3096921B0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C84878A-7EB4-A9C4-9FEA-E6D2C5F3D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AFF8B56-CFBB-7D8D-31E0-98F413DE1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73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5B22F68-3274-05D5-411F-A15C78AE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DAFEA16-AEF0-D1DF-3296-A3680D7CE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65FE384-E5DA-BD8A-3869-F4A3F3D88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84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D8532E-1E40-BE3F-890F-7C1C6E24F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94DDE7-2247-EA61-D8C1-AFE32A742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9B01E40-1C77-3EC8-7D4E-DC59C9EC2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043A47-4631-59CE-B9AE-D2B403599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F810FA-14BA-BBDA-8504-DC08AD6C6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5B78258-550E-91A8-2453-03599751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6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A492C5-B259-1FC0-0775-C925E9D6B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70200B5-549A-02A1-8DEB-C2530D056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9D7AB62-F545-AA65-AB20-2E442225D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4E55977-9EB6-082A-BADF-7AC97D09C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01ADE79-2FEB-A1B4-CB0E-1B14E96E6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153D10A-AEB3-3D8C-35BF-AC7FCD76B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64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15AFFF-DF62-19D5-0C11-2B342C7CE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68015D7-ECCF-B3A5-ABC6-A32D4ADF3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57D906-B385-E79C-251D-A02FECAB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4336CA-1B3E-D9D9-E47E-8B6AF330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3CA5D6-EC1F-56A9-9D32-2F9B37B12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557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F243A95-2374-38F6-E01B-58F97F205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D27E305-58B0-0D37-9D3A-53A35FAB2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3ABEC0-45D0-8C28-D4D2-99AAE04B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F4F6A3-A08C-BE66-4795-32A6CC5B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308F49-283A-288F-5557-F1CBC4787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53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CEB4D33-5FF4-4553-D558-3D482BCE3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BD7F0A8-A5D3-62C7-689F-EE798F474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554D89-380E-1EA6-8E6C-7B54F19683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8F3DA4-4F85-4FDF-BD58-B05366228CD0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4F1AEE-316A-3567-5212-759E42324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B0B2F4-66E6-73B8-D584-0E90A01F9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BB4363-323A-48E1-8D71-BA90A2D35DB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61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32046" y="4746302"/>
            <a:ext cx="9144000" cy="1085182"/>
          </a:xfrm>
        </p:spPr>
        <p:txBody>
          <a:bodyPr>
            <a:noAutofit/>
          </a:bodyPr>
          <a:lstStyle/>
          <a:p>
            <a:pPr algn="ctr"/>
            <a:r>
              <a:rPr lang="en-US" sz="4800" i="1" dirty="0">
                <a:solidFill>
                  <a:schemeClr val="bg1"/>
                </a:solidFill>
              </a:rPr>
              <a:t>DEPLETION OF BORAMA AQUIFER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7" y="203618"/>
            <a:ext cx="5497474" cy="4123106"/>
          </a:xfrm>
          <a:prstGeom prst="rect">
            <a:avLst/>
          </a:prstGeom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AFF1FBCB-CA1B-8C8B-143C-6222C704B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046" y="5860422"/>
            <a:ext cx="4141561" cy="52330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BY BRUNO PETRUCCI</a:t>
            </a:r>
          </a:p>
        </p:txBody>
      </p:sp>
      <p:pic>
        <p:nvPicPr>
          <p:cNvPr id="6" name="Picture 434276772">
            <a:extLst>
              <a:ext uri="{FF2B5EF4-FFF2-40B4-BE49-F238E27FC236}">
                <a16:creationId xmlns:a16="http://schemas.microsoft.com/office/drawing/2014/main" id="{88DA24BF-9E82-7165-8F03-B36D51A39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62218"/>
            <a:ext cx="756285" cy="75565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B2FA18-A1EA-56A7-8D92-5F92CCCD2B5D}"/>
              </a:ext>
            </a:extLst>
          </p:cNvPr>
          <p:cNvSpPr txBox="1"/>
          <p:nvPr/>
        </p:nvSpPr>
        <p:spPr>
          <a:xfrm>
            <a:off x="6017866" y="203618"/>
            <a:ext cx="21130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100" b="1" dirty="0">
                <a:solidFill>
                  <a:schemeClr val="bg1"/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PREPARED FOR: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8B85FD5-8EFA-6523-4EEA-2F2454B9B489}"/>
              </a:ext>
            </a:extLst>
          </p:cNvPr>
          <p:cNvSpPr txBox="1"/>
          <p:nvPr/>
        </p:nvSpPr>
        <p:spPr>
          <a:xfrm>
            <a:off x="7074402" y="794648"/>
            <a:ext cx="34163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effectLst/>
                <a:latin typeface="Helvetica Neue Light"/>
                <a:ea typeface="Calibri" panose="020F0502020204030204" pitchFamily="34" charset="0"/>
                <a:cs typeface="Times New Roman" panose="02020603050405020304" pitchFamily="18" charset="0"/>
              </a:rPr>
              <a:t>Republic of Somaliland  </a:t>
            </a:r>
          </a:p>
          <a:p>
            <a:r>
              <a:rPr lang="en-GB" sz="1400" b="1" dirty="0">
                <a:solidFill>
                  <a:schemeClr val="bg1"/>
                </a:solidFill>
                <a:effectLst/>
                <a:latin typeface="Helvetica Neue Light"/>
                <a:ea typeface="Calibri" panose="020F0502020204030204" pitchFamily="34" charset="0"/>
                <a:cs typeface="Times New Roman" panose="02020603050405020304" pitchFamily="18" charset="0"/>
              </a:rPr>
              <a:t>Ministry of Water Resources Development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9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09C55BA-76E4-1F8F-1533-974D1DAAE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47288"/>
            <a:ext cx="2550761" cy="75565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9A09B0E-0EA7-8AD3-8DED-FC2BB0D41786}"/>
              </a:ext>
            </a:extLst>
          </p:cNvPr>
          <p:cNvSpPr txBox="1"/>
          <p:nvPr/>
        </p:nvSpPr>
        <p:spPr>
          <a:xfrm>
            <a:off x="5930093" y="3017590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chemeClr val="bg1"/>
                </a:solidFill>
                <a:effectLst/>
                <a:latin typeface="Nunito" pitchFamily="2" charset="0"/>
                <a:ea typeface="Nunito" pitchFamily="2" charset="0"/>
                <a:cs typeface="Nunito" pitchFamily="2" charset="0"/>
              </a:rPr>
              <a:t>Borama</a:t>
            </a:r>
            <a:r>
              <a:rPr lang="en-GB" sz="2400" b="1" dirty="0">
                <a:solidFill>
                  <a:schemeClr val="bg1"/>
                </a:solidFill>
                <a:effectLst/>
                <a:latin typeface="Nunito" pitchFamily="2" charset="0"/>
                <a:ea typeface="Nunito" pitchFamily="2" charset="0"/>
                <a:cs typeface="Nunito" pitchFamily="2" charset="0"/>
              </a:rPr>
              <a:t> Groundwater Sustainability Studies, Somaliland </a:t>
            </a:r>
          </a:p>
          <a:p>
            <a:r>
              <a:rPr lang="en-GB" sz="2400" b="1" dirty="0">
                <a:solidFill>
                  <a:schemeClr val="bg1"/>
                </a:solidFill>
                <a:effectLst/>
                <a:latin typeface="Nunito" pitchFamily="2" charset="0"/>
                <a:ea typeface="Nunito" pitchFamily="2" charset="0"/>
                <a:cs typeface="Nunito" pitchFamily="2" charset="0"/>
              </a:rPr>
              <a:t>SDF </a:t>
            </a:r>
            <a:r>
              <a:rPr lang="en-GB" sz="1800" i="1" dirty="0">
                <a:solidFill>
                  <a:schemeClr val="bg1"/>
                </a:solidFill>
                <a:effectLst/>
                <a:latin typeface="Nunito" pitchFamily="2" charset="0"/>
                <a:ea typeface="Nunito" pitchFamily="2" charset="0"/>
                <a:cs typeface="Nunito" pitchFamily="2" charset="0"/>
              </a:rPr>
              <a:t>Ref No: P101-174</a:t>
            </a:r>
            <a:endParaRPr lang="en-GB" sz="1800" dirty="0">
              <a:solidFill>
                <a:schemeClr val="bg1"/>
              </a:solidFill>
              <a:effectLst/>
              <a:latin typeface="Nunito" pitchFamily="2" charset="0"/>
              <a:ea typeface="Nunito" pitchFamily="2" charset="0"/>
              <a:cs typeface="Nunito" pitchFamily="2" charset="0"/>
            </a:endParaRPr>
          </a:p>
          <a:p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9A7031AD-4418-C0F7-D1A8-E86E3DA06E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79380" y="1647288"/>
            <a:ext cx="2484990" cy="755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068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0BF3C-9BEB-0B0E-A978-CFA2CD6CC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668"/>
          </a:xfrm>
        </p:spPr>
        <p:txBody>
          <a:bodyPr/>
          <a:lstStyle/>
          <a:p>
            <a:r>
              <a:rPr lang="it-IT" dirty="0" err="1">
                <a:solidFill>
                  <a:schemeClr val="bg1"/>
                </a:solidFill>
              </a:rPr>
              <a:t>Borama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Xamoud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Geology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9C788781-0AD8-FCDF-CCBE-F0C1E10B1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8721" y="1825625"/>
            <a:ext cx="6994557" cy="4351338"/>
          </a:xfr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4DE09C3-D622-8C78-6BF7-2FF7A97DD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057" y="1581312"/>
            <a:ext cx="7336221" cy="483996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2344970-2012-E7E5-3572-6FF7A607C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084" y="1132079"/>
            <a:ext cx="8273830" cy="5360795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A41792F-0C7C-6041-B5BF-EDD27979DBC7}"/>
              </a:ext>
            </a:extLst>
          </p:cNvPr>
          <p:cNvSpPr txBox="1"/>
          <p:nvPr/>
        </p:nvSpPr>
        <p:spPr>
          <a:xfrm>
            <a:off x="7413523" y="1581312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bg1"/>
                </a:solidFill>
              </a:rPr>
              <a:t>basement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89FE6F9-0FBD-9F32-85D4-955EEF7FE4BC}"/>
              </a:ext>
            </a:extLst>
          </p:cNvPr>
          <p:cNvSpPr txBox="1"/>
          <p:nvPr/>
        </p:nvSpPr>
        <p:spPr>
          <a:xfrm>
            <a:off x="2071194" y="1595003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bg1"/>
                </a:solidFill>
              </a:rPr>
              <a:t>basement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4598FFD-64DA-442B-7B1C-6002639DD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107" y="5029778"/>
            <a:ext cx="1956986" cy="493819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EF71F39-37DD-C695-B41B-DBF3648C2F4E}"/>
              </a:ext>
            </a:extLst>
          </p:cNvPr>
          <p:cNvSpPr txBox="1"/>
          <p:nvPr/>
        </p:nvSpPr>
        <p:spPr>
          <a:xfrm>
            <a:off x="2679474" y="2361956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bg1"/>
                </a:solidFill>
              </a:rPr>
              <a:t>limestone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01068FC-A974-5092-D438-6A497228B0E2}"/>
              </a:ext>
            </a:extLst>
          </p:cNvPr>
          <p:cNvSpPr txBox="1"/>
          <p:nvPr/>
        </p:nvSpPr>
        <p:spPr>
          <a:xfrm>
            <a:off x="7617804" y="3349336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bg1"/>
                </a:solidFill>
              </a:rPr>
              <a:t>limestone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C988E55-480F-C372-DA04-D23996D9F921}"/>
              </a:ext>
            </a:extLst>
          </p:cNvPr>
          <p:cNvSpPr txBox="1"/>
          <p:nvPr/>
        </p:nvSpPr>
        <p:spPr>
          <a:xfrm>
            <a:off x="3284158" y="3359884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bg1"/>
                </a:solidFill>
              </a:rPr>
              <a:t>limestone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D6E9A84-70D9-14FF-A8ED-03B93791A64D}"/>
              </a:ext>
            </a:extLst>
          </p:cNvPr>
          <p:cNvSpPr txBox="1"/>
          <p:nvPr/>
        </p:nvSpPr>
        <p:spPr>
          <a:xfrm>
            <a:off x="6735280" y="4845112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bg1"/>
                </a:solidFill>
              </a:rPr>
              <a:t>limestone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E5A7906-250D-03ED-5186-1F5F4015CA97}"/>
              </a:ext>
            </a:extLst>
          </p:cNvPr>
          <p:cNvSpPr txBox="1"/>
          <p:nvPr/>
        </p:nvSpPr>
        <p:spPr>
          <a:xfrm>
            <a:off x="5456904" y="2781104"/>
            <a:ext cx="195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bg1"/>
                </a:solidFill>
              </a:rPr>
              <a:t>alluvial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plain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057DB76-6BC7-8559-6124-C7369838E2AE}"/>
              </a:ext>
            </a:extLst>
          </p:cNvPr>
          <p:cNvSpPr txBox="1"/>
          <p:nvPr/>
        </p:nvSpPr>
        <p:spPr>
          <a:xfrm>
            <a:off x="648929" y="4526687"/>
            <a:ext cx="423770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err="1"/>
              <a:t>Borama</a:t>
            </a:r>
            <a:r>
              <a:rPr lang="it-IT" dirty="0"/>
              <a:t> </a:t>
            </a:r>
            <a:r>
              <a:rPr lang="it-IT" dirty="0" err="1"/>
              <a:t>aquifer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located</a:t>
            </a:r>
            <a:r>
              <a:rPr lang="it-IT" dirty="0"/>
              <a:t> in the Jurassic </a:t>
            </a:r>
            <a:r>
              <a:rPr lang="it-IT" dirty="0" err="1"/>
              <a:t>Limestones</a:t>
            </a:r>
            <a:r>
              <a:rPr lang="it-IT" dirty="0"/>
              <a:t>, </a:t>
            </a:r>
            <a:r>
              <a:rPr lang="it-IT" dirty="0" err="1"/>
              <a:t>underlain</a:t>
            </a:r>
            <a:r>
              <a:rPr lang="it-IT" dirty="0"/>
              <a:t> by the </a:t>
            </a:r>
            <a:r>
              <a:rPr lang="it-IT" dirty="0" err="1"/>
              <a:t>impervious</a:t>
            </a:r>
            <a:r>
              <a:rPr lang="it-IT" dirty="0"/>
              <a:t> </a:t>
            </a:r>
            <a:r>
              <a:rPr lang="it-IT" dirty="0" err="1"/>
              <a:t>crystalline</a:t>
            </a:r>
            <a:r>
              <a:rPr lang="it-IT" dirty="0"/>
              <a:t> </a:t>
            </a:r>
            <a:r>
              <a:rPr lang="it-IT" dirty="0" err="1"/>
              <a:t>basement</a:t>
            </a:r>
            <a:r>
              <a:rPr lang="it-IT" dirty="0"/>
              <a:t> and </a:t>
            </a:r>
            <a:r>
              <a:rPr lang="it-IT" dirty="0" err="1"/>
              <a:t>overlain</a:t>
            </a:r>
            <a:r>
              <a:rPr lang="it-IT" dirty="0"/>
              <a:t> by an </a:t>
            </a:r>
            <a:r>
              <a:rPr lang="it-IT" dirty="0" err="1"/>
              <a:t>alluvial</a:t>
            </a:r>
            <a:r>
              <a:rPr lang="it-IT" dirty="0"/>
              <a:t> </a:t>
            </a:r>
            <a:r>
              <a:rPr lang="it-IT" dirty="0" err="1"/>
              <a:t>plain</a:t>
            </a:r>
            <a:r>
              <a:rPr lang="it-IT" dirty="0"/>
              <a:t> (dry)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44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101824-7056-5DF2-0C1B-80799613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20851" cy="864585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The Water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1DBC283-08AB-F2D9-31EC-1660B7DC1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6477" y="1696417"/>
            <a:ext cx="6540936" cy="4351338"/>
          </a:xfrm>
        </p:spPr>
      </p:pic>
      <p:sp>
        <p:nvSpPr>
          <p:cNvPr id="6" name="Fusione 5">
            <a:extLst>
              <a:ext uri="{FF2B5EF4-FFF2-40B4-BE49-F238E27FC236}">
                <a16:creationId xmlns:a16="http://schemas.microsoft.com/office/drawing/2014/main" id="{BD425AB0-C9CA-E434-CB66-A255E68D6C39}"/>
              </a:ext>
            </a:extLst>
          </p:cNvPr>
          <p:cNvSpPr/>
          <p:nvPr/>
        </p:nvSpPr>
        <p:spPr>
          <a:xfrm>
            <a:off x="5233919" y="2135001"/>
            <a:ext cx="449125" cy="273902"/>
          </a:xfrm>
          <a:prstGeom prst="flowChartMerg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usione 6">
            <a:extLst>
              <a:ext uri="{FF2B5EF4-FFF2-40B4-BE49-F238E27FC236}">
                <a16:creationId xmlns:a16="http://schemas.microsoft.com/office/drawing/2014/main" id="{EEF3854D-DDCF-5A3A-6AF6-3C9FCD277B6A}"/>
              </a:ext>
            </a:extLst>
          </p:cNvPr>
          <p:cNvSpPr/>
          <p:nvPr/>
        </p:nvSpPr>
        <p:spPr>
          <a:xfrm>
            <a:off x="6816914" y="2135000"/>
            <a:ext cx="449125" cy="273903"/>
          </a:xfrm>
          <a:prstGeom prst="flowChartMerg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DBC2DCB-5D7A-C349-B1EF-B322F14884E9}"/>
              </a:ext>
            </a:extLst>
          </p:cNvPr>
          <p:cNvSpPr txBox="1"/>
          <p:nvPr/>
        </p:nvSpPr>
        <p:spPr>
          <a:xfrm>
            <a:off x="4190236" y="961593"/>
            <a:ext cx="6158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Before 2000 at </a:t>
            </a:r>
            <a:r>
              <a:rPr lang="en-US" dirty="0" err="1">
                <a:solidFill>
                  <a:schemeClr val="bg1"/>
                </a:solidFill>
              </a:rPr>
              <a:t>Damouq</a:t>
            </a:r>
            <a:r>
              <a:rPr lang="en-US" dirty="0">
                <a:solidFill>
                  <a:schemeClr val="bg1"/>
                </a:solidFill>
              </a:rPr>
              <a:t> hill foot </a:t>
            </a:r>
            <a:r>
              <a:rPr lang="en-US" dirty="0" err="1">
                <a:solidFill>
                  <a:schemeClr val="bg1"/>
                </a:solidFill>
              </a:rPr>
              <a:t>foot</a:t>
            </a:r>
            <a:r>
              <a:rPr lang="en-US" dirty="0">
                <a:solidFill>
                  <a:schemeClr val="bg1"/>
                </a:solidFill>
              </a:rPr>
              <a:t> there was a spring and shallow water was found in and near T. </a:t>
            </a:r>
            <a:r>
              <a:rPr lang="en-US" dirty="0" err="1">
                <a:solidFill>
                  <a:schemeClr val="bg1"/>
                </a:solidFill>
              </a:rPr>
              <a:t>Xamoud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CA6D7AE-276F-A2C7-117D-140DE57B4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879" y="1762334"/>
            <a:ext cx="6286947" cy="450898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DD70FFB-C4B0-A6F5-DB04-82E249095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961" y="1696417"/>
            <a:ext cx="6755967" cy="4714008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841BF7A-BBDC-862E-F868-FA36AD998690}"/>
              </a:ext>
            </a:extLst>
          </p:cNvPr>
          <p:cNvSpPr txBox="1"/>
          <p:nvPr/>
        </p:nvSpPr>
        <p:spPr>
          <a:xfrm>
            <a:off x="488410" y="1348031"/>
            <a:ext cx="3517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In the 80’s a </a:t>
            </a:r>
            <a:r>
              <a:rPr lang="en-US" sz="1600" dirty="0" err="1">
                <a:solidFill>
                  <a:schemeClr val="bg1"/>
                </a:solidFill>
              </a:rPr>
              <a:t>chinese</a:t>
            </a:r>
            <a:r>
              <a:rPr lang="en-US" sz="1600" dirty="0">
                <a:solidFill>
                  <a:schemeClr val="bg1"/>
                </a:solidFill>
              </a:rPr>
              <a:t> team drilled 10 boreholes: 6 were finalized to public supply, 3 rural, 1 for the university. The shallow water disappeared, and depletion accelerated in 2004.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0C82DFB-EDA1-1BED-3677-175BC784089E}"/>
              </a:ext>
            </a:extLst>
          </p:cNvPr>
          <p:cNvSpPr txBox="1"/>
          <p:nvPr/>
        </p:nvSpPr>
        <p:spPr>
          <a:xfrm>
            <a:off x="489512" y="2789791"/>
            <a:ext cx="32980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Between 2008 and 2012, 5 new boreholes (one on </a:t>
            </a:r>
            <a:r>
              <a:rPr lang="en-US" sz="1600" dirty="0" err="1">
                <a:solidFill>
                  <a:schemeClr val="bg1"/>
                </a:solidFill>
              </a:rPr>
              <a:t>Sheilaha</a:t>
            </a:r>
            <a:r>
              <a:rPr lang="en-US" sz="1600" dirty="0">
                <a:solidFill>
                  <a:schemeClr val="bg1"/>
                </a:solidFill>
              </a:rPr>
              <a:t> hill) were drilled after a water study (UNICEF-Africa ‘70) to divert part of the production out of </a:t>
            </a:r>
            <a:r>
              <a:rPr lang="en-US" sz="1600" dirty="0" err="1">
                <a:solidFill>
                  <a:schemeClr val="bg1"/>
                </a:solidFill>
              </a:rPr>
              <a:t>Damouq</a:t>
            </a:r>
            <a:r>
              <a:rPr lang="en-US" sz="1600" dirty="0">
                <a:solidFill>
                  <a:schemeClr val="bg1"/>
                </a:solidFill>
              </a:rPr>
              <a:t> area to slow the aquifer depletion.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0E60688D-F4DA-9988-D899-3C4CB84006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2288" y="1701684"/>
            <a:ext cx="7137763" cy="4961616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45505CD-0837-0105-37E5-46ED6FFCC6B2}"/>
              </a:ext>
            </a:extLst>
          </p:cNvPr>
          <p:cNvSpPr txBox="1"/>
          <p:nvPr/>
        </p:nvSpPr>
        <p:spPr>
          <a:xfrm>
            <a:off x="518560" y="4359451"/>
            <a:ext cx="30774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chemeClr val="bg1"/>
                </a:solidFill>
              </a:rPr>
              <a:t>Between</a:t>
            </a:r>
            <a:r>
              <a:rPr lang="it-IT" dirty="0">
                <a:solidFill>
                  <a:schemeClr val="bg1"/>
                </a:solidFill>
              </a:rPr>
              <a:t> 2017 and 2022 10 new </a:t>
            </a:r>
            <a:r>
              <a:rPr lang="it-IT" dirty="0" err="1">
                <a:solidFill>
                  <a:schemeClr val="bg1"/>
                </a:solidFill>
              </a:rPr>
              <a:t>boreholes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were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drilled</a:t>
            </a:r>
            <a:r>
              <a:rPr lang="it-IT" dirty="0">
                <a:solidFill>
                  <a:schemeClr val="bg1"/>
                </a:solidFill>
              </a:rPr>
              <a:t>, the new production </a:t>
            </a:r>
            <a:r>
              <a:rPr lang="it-IT" dirty="0" err="1">
                <a:solidFill>
                  <a:schemeClr val="bg1"/>
                </a:solidFill>
              </a:rPr>
              <a:t>dried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all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previous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drilled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boreholes</a:t>
            </a:r>
            <a:r>
              <a:rPr lang="it-IT" dirty="0">
                <a:solidFill>
                  <a:schemeClr val="bg1"/>
                </a:solidFill>
              </a:rPr>
              <a:t> and a </a:t>
            </a:r>
            <a:r>
              <a:rPr lang="it-IT" dirty="0" err="1">
                <a:solidFill>
                  <a:schemeClr val="bg1"/>
                </a:solidFill>
              </a:rPr>
              <a:t>draw</a:t>
            </a:r>
            <a:r>
              <a:rPr lang="it-IT" dirty="0">
                <a:solidFill>
                  <a:schemeClr val="bg1"/>
                </a:solidFill>
              </a:rPr>
              <a:t>-down of 14 m/</a:t>
            </a:r>
            <a:r>
              <a:rPr lang="it-IT" dirty="0" err="1">
                <a:solidFill>
                  <a:schemeClr val="bg1"/>
                </a:solidFill>
              </a:rPr>
              <a:t>year</a:t>
            </a:r>
            <a:r>
              <a:rPr lang="it-IT" dirty="0">
                <a:solidFill>
                  <a:schemeClr val="bg1"/>
                </a:solidFill>
              </a:rPr>
              <a:t> of the SWL </a:t>
            </a:r>
            <a:r>
              <a:rPr lang="it-IT" dirty="0" err="1">
                <a:solidFill>
                  <a:schemeClr val="bg1"/>
                </a:solidFill>
              </a:rPr>
              <a:t>started</a:t>
            </a:r>
            <a:r>
              <a:rPr lang="it-IT" dirty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CCDAEA1D-DF31-8BA3-A18A-96857E3CC669}"/>
              </a:ext>
            </a:extLst>
          </p:cNvPr>
          <p:cNvSpPr/>
          <p:nvPr/>
        </p:nvSpPr>
        <p:spPr>
          <a:xfrm>
            <a:off x="5356170" y="2217697"/>
            <a:ext cx="5682085" cy="1636548"/>
          </a:xfrm>
          <a:custGeom>
            <a:avLst/>
            <a:gdLst>
              <a:gd name="connsiteX0" fmla="*/ 0 w 3224981"/>
              <a:gd name="connsiteY0" fmla="*/ 0 h 934064"/>
              <a:gd name="connsiteX1" fmla="*/ 1278194 w 3224981"/>
              <a:gd name="connsiteY1" fmla="*/ 294968 h 934064"/>
              <a:gd name="connsiteX2" fmla="*/ 2320413 w 3224981"/>
              <a:gd name="connsiteY2" fmla="*/ 314632 h 934064"/>
              <a:gd name="connsiteX3" fmla="*/ 3224981 w 3224981"/>
              <a:gd name="connsiteY3" fmla="*/ 934064 h 934064"/>
              <a:gd name="connsiteX0" fmla="*/ 0 w 3224981"/>
              <a:gd name="connsiteY0" fmla="*/ 0 h 934064"/>
              <a:gd name="connsiteX1" fmla="*/ 1278194 w 3224981"/>
              <a:gd name="connsiteY1" fmla="*/ 294968 h 934064"/>
              <a:gd name="connsiteX2" fmla="*/ 2320413 w 3224981"/>
              <a:gd name="connsiteY2" fmla="*/ 314632 h 934064"/>
              <a:gd name="connsiteX3" fmla="*/ 3106994 w 3224981"/>
              <a:gd name="connsiteY3" fmla="*/ 855406 h 934064"/>
              <a:gd name="connsiteX4" fmla="*/ 3224981 w 3224981"/>
              <a:gd name="connsiteY4" fmla="*/ 934064 h 934064"/>
              <a:gd name="connsiteX0" fmla="*/ 0 w 5624052"/>
              <a:gd name="connsiteY0" fmla="*/ 0 h 1622322"/>
              <a:gd name="connsiteX1" fmla="*/ 1278194 w 5624052"/>
              <a:gd name="connsiteY1" fmla="*/ 294968 h 1622322"/>
              <a:gd name="connsiteX2" fmla="*/ 2320413 w 5624052"/>
              <a:gd name="connsiteY2" fmla="*/ 314632 h 1622322"/>
              <a:gd name="connsiteX3" fmla="*/ 3106994 w 5624052"/>
              <a:gd name="connsiteY3" fmla="*/ 855406 h 1622322"/>
              <a:gd name="connsiteX4" fmla="*/ 5624052 w 5624052"/>
              <a:gd name="connsiteY4" fmla="*/ 1622322 h 1622322"/>
              <a:gd name="connsiteX0" fmla="*/ 0 w 5624052"/>
              <a:gd name="connsiteY0" fmla="*/ 0 h 1622322"/>
              <a:gd name="connsiteX1" fmla="*/ 1278194 w 5624052"/>
              <a:gd name="connsiteY1" fmla="*/ 294968 h 1622322"/>
              <a:gd name="connsiteX2" fmla="*/ 2320413 w 5624052"/>
              <a:gd name="connsiteY2" fmla="*/ 314632 h 1622322"/>
              <a:gd name="connsiteX3" fmla="*/ 3224981 w 5624052"/>
              <a:gd name="connsiteY3" fmla="*/ 924231 h 1622322"/>
              <a:gd name="connsiteX4" fmla="*/ 5624052 w 5624052"/>
              <a:gd name="connsiteY4" fmla="*/ 1622322 h 1622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4052" h="1622322">
                <a:moveTo>
                  <a:pt x="0" y="0"/>
                </a:moveTo>
                <a:lnTo>
                  <a:pt x="1278194" y="294968"/>
                </a:lnTo>
                <a:lnTo>
                  <a:pt x="2320413" y="314632"/>
                </a:lnTo>
                <a:lnTo>
                  <a:pt x="3224981" y="924231"/>
                </a:lnTo>
                <a:lnTo>
                  <a:pt x="5624052" y="1622322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1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/>
      <p:bldP spid="15" grpId="0"/>
      <p:bldP spid="18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52EBDB-D2F7-A068-21F0-70010EF7C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>
                <a:solidFill>
                  <a:srgbClr val="FF0000"/>
                </a:solidFill>
              </a:rPr>
              <a:t>The </a:t>
            </a:r>
            <a:r>
              <a:rPr lang="it-IT" sz="4800" dirty="0" err="1">
                <a:solidFill>
                  <a:srgbClr val="FF0000"/>
                </a:solidFill>
              </a:rPr>
              <a:t>Depletion</a:t>
            </a:r>
            <a:endParaRPr lang="en-GB" sz="4800" dirty="0">
              <a:solidFill>
                <a:srgbClr val="FF0000"/>
              </a:solidFill>
            </a:endParaRP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0350613-1B81-72F4-D761-E3010A71C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453" y="2135756"/>
            <a:ext cx="9669094" cy="373107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F5DE797-DE3D-3F03-D785-D0DBC68F6F4C}"/>
              </a:ext>
            </a:extLst>
          </p:cNvPr>
          <p:cNvSpPr txBox="1"/>
          <p:nvPr/>
        </p:nvSpPr>
        <p:spPr>
          <a:xfrm>
            <a:off x="3657600" y="3510117"/>
            <a:ext cx="318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clayey alluvial deposits (impervious)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539EDF8-36C3-1976-EF39-2C1FF07BD742}"/>
              </a:ext>
            </a:extLst>
          </p:cNvPr>
          <p:cNvSpPr txBox="1"/>
          <p:nvPr/>
        </p:nvSpPr>
        <p:spPr>
          <a:xfrm>
            <a:off x="3873910" y="4193459"/>
            <a:ext cx="3923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Jurassic Limestones and </a:t>
            </a:r>
            <a:r>
              <a:rPr lang="en-US" sz="1400" dirty="0" err="1"/>
              <a:t>Adigrat</a:t>
            </a:r>
            <a:r>
              <a:rPr lang="en-US" sz="1400" dirty="0"/>
              <a:t> Sandstones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58A4899-B924-45E8-3466-CFDB1A71C3F5}"/>
              </a:ext>
            </a:extLst>
          </p:cNvPr>
          <p:cNvSpPr txBox="1"/>
          <p:nvPr/>
        </p:nvSpPr>
        <p:spPr>
          <a:xfrm>
            <a:off x="8283678" y="4193459"/>
            <a:ext cx="1420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basement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92B166-EB25-55C9-56B3-44B49D0C5854}"/>
              </a:ext>
            </a:extLst>
          </p:cNvPr>
          <p:cNvSpPr txBox="1"/>
          <p:nvPr/>
        </p:nvSpPr>
        <p:spPr>
          <a:xfrm>
            <a:off x="2310581" y="4534585"/>
            <a:ext cx="1420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basement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A6CD2AE-A332-6862-4332-9DA1D740431F}"/>
              </a:ext>
            </a:extLst>
          </p:cNvPr>
          <p:cNvSpPr txBox="1"/>
          <p:nvPr/>
        </p:nvSpPr>
        <p:spPr>
          <a:xfrm>
            <a:off x="4955458" y="4842362"/>
            <a:ext cx="1420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basement</a:t>
            </a:r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E97E976B-8906-0B46-9BC1-4182894F04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770900"/>
              </p:ext>
            </p:extLst>
          </p:nvPr>
        </p:nvGraphicFramePr>
        <p:xfrm>
          <a:off x="1261453" y="2135296"/>
          <a:ext cx="965454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E97E976B-8906-0B46-9BC1-4182894F04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5317571"/>
              </p:ext>
            </p:extLst>
          </p:nvPr>
        </p:nvGraphicFramePr>
        <p:xfrm>
          <a:off x="1268730" y="2142263"/>
          <a:ext cx="965454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E97E976B-8906-0B46-9BC1-4182894F04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267031"/>
              </p:ext>
            </p:extLst>
          </p:nvPr>
        </p:nvGraphicFramePr>
        <p:xfrm>
          <a:off x="1273124" y="2133870"/>
          <a:ext cx="965454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E97E976B-8906-0B46-9BC1-4182894F04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063063"/>
              </p:ext>
            </p:extLst>
          </p:nvPr>
        </p:nvGraphicFramePr>
        <p:xfrm>
          <a:off x="1268730" y="2151286"/>
          <a:ext cx="965454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E97E976B-8906-0B46-9BC1-4182894F04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8484844"/>
              </p:ext>
            </p:extLst>
          </p:nvPr>
        </p:nvGraphicFramePr>
        <p:xfrm>
          <a:off x="1268730" y="2137568"/>
          <a:ext cx="965454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Grafico 19">
            <a:extLst>
              <a:ext uri="{FF2B5EF4-FFF2-40B4-BE49-F238E27FC236}">
                <a16:creationId xmlns:a16="http://schemas.microsoft.com/office/drawing/2014/main" id="{E97E976B-8906-0B46-9BC1-4182894F04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6469415"/>
              </p:ext>
            </p:extLst>
          </p:nvPr>
        </p:nvGraphicFramePr>
        <p:xfrm>
          <a:off x="1283284" y="2130601"/>
          <a:ext cx="9654540" cy="3738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B5AE178-9B94-B40C-B31C-401336CD2E56}"/>
              </a:ext>
            </a:extLst>
          </p:cNvPr>
          <p:cNvSpPr txBox="1"/>
          <p:nvPr/>
        </p:nvSpPr>
        <p:spPr>
          <a:xfrm>
            <a:off x="5279924" y="4437109"/>
            <a:ext cx="2418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>
                <a:solidFill>
                  <a:schemeClr val="bg1"/>
                </a:solidFill>
              </a:rPr>
              <a:t>Projection</a:t>
            </a:r>
            <a:r>
              <a:rPr lang="it-IT" sz="1200" dirty="0">
                <a:solidFill>
                  <a:schemeClr val="bg1"/>
                </a:solidFill>
              </a:rPr>
              <a:t> of the SWL in 2030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6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3" grpId="0">
        <p:bldAsOne/>
      </p:bldGraphic>
      <p:bldGraphic spid="14" grpId="0">
        <p:bldAsOne/>
      </p:bldGraphic>
      <p:bldGraphic spid="18" grpId="0">
        <p:bldAsOne/>
      </p:bldGraphic>
      <p:bldGraphic spid="19" grpId="0">
        <p:bldAsOne/>
      </p:bldGraphic>
      <p:bldGraphic spid="20" grpId="0">
        <p:bldAsOne/>
      </p:bldGraphic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9DD378-033D-9FB2-E132-77C639B32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How to slow the depletion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DAADB9-1311-CD51-42CC-34F671037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 2014 the safe yield of the </a:t>
            </a:r>
            <a:r>
              <a:rPr lang="en-US" sz="2400" dirty="0" err="1">
                <a:solidFill>
                  <a:schemeClr val="bg1"/>
                </a:solidFill>
              </a:rPr>
              <a:t>Damouq-Xamoud</a:t>
            </a:r>
            <a:r>
              <a:rPr lang="en-US" sz="2400" dirty="0">
                <a:solidFill>
                  <a:schemeClr val="bg1"/>
                </a:solidFill>
              </a:rPr>
              <a:t> aquifer was estimated 2,000 m</a:t>
            </a:r>
            <a:r>
              <a:rPr lang="en-US" sz="2400" baseline="30000" dirty="0">
                <a:solidFill>
                  <a:schemeClr val="bg1"/>
                </a:solidFill>
              </a:rPr>
              <a:t>3</a:t>
            </a:r>
            <a:r>
              <a:rPr lang="en-US" sz="2400" dirty="0">
                <a:solidFill>
                  <a:schemeClr val="bg1"/>
                </a:solidFill>
              </a:rPr>
              <a:t>/day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 2023 the production reached 5,000 m</a:t>
            </a:r>
            <a:r>
              <a:rPr lang="en-US" sz="2400" baseline="30000" dirty="0">
                <a:solidFill>
                  <a:schemeClr val="bg1"/>
                </a:solidFill>
              </a:rPr>
              <a:t>3</a:t>
            </a:r>
            <a:r>
              <a:rPr lang="en-US" sz="2400" dirty="0">
                <a:solidFill>
                  <a:schemeClr val="bg1"/>
                </a:solidFill>
              </a:rPr>
              <a:t>/day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 2024 the production of east basin (</a:t>
            </a:r>
            <a:r>
              <a:rPr lang="en-US" sz="2400" dirty="0" err="1">
                <a:solidFill>
                  <a:schemeClr val="bg1"/>
                </a:solidFill>
              </a:rPr>
              <a:t>Damouq-Xamoud</a:t>
            </a:r>
            <a:r>
              <a:rPr lang="en-US" sz="2400" dirty="0">
                <a:solidFill>
                  <a:schemeClr val="bg1"/>
                </a:solidFill>
              </a:rPr>
              <a:t>) was reduced to 4,500 m</a:t>
            </a:r>
            <a:r>
              <a:rPr lang="en-US" sz="2400" baseline="30000" dirty="0">
                <a:solidFill>
                  <a:schemeClr val="bg1"/>
                </a:solidFill>
              </a:rPr>
              <a:t>3</a:t>
            </a:r>
            <a:r>
              <a:rPr lang="en-US" sz="2400" dirty="0">
                <a:solidFill>
                  <a:schemeClr val="bg1"/>
                </a:solidFill>
              </a:rPr>
              <a:t>/day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 the next years it should be reduced to 3,500 m</a:t>
            </a:r>
            <a:r>
              <a:rPr lang="en-US" sz="2400" baseline="30000" dirty="0">
                <a:solidFill>
                  <a:schemeClr val="bg1"/>
                </a:solidFill>
              </a:rPr>
              <a:t>3</a:t>
            </a:r>
            <a:r>
              <a:rPr lang="en-US" sz="2400" dirty="0">
                <a:solidFill>
                  <a:schemeClr val="bg1"/>
                </a:solidFill>
              </a:rPr>
              <a:t>/day in the hope to slow the water draw-down to 10 m/year and maintain the boreholes beyond 200 m of depth still in production.</a:t>
            </a:r>
          </a:p>
          <a:p>
            <a:r>
              <a:rPr lang="en-US" dirty="0">
                <a:solidFill>
                  <a:srgbClr val="FFFF00"/>
                </a:solidFill>
              </a:rPr>
              <a:t>Authorize the drilling of new boreholes shall bring to the total depletion of the aquifer.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9096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381</Words>
  <Application>Microsoft Office PowerPoint</Application>
  <PresentationFormat>Widescreen</PresentationFormat>
  <Paragraphs>46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Helvetica Neue</vt:lpstr>
      <vt:lpstr>Helvetica Neue Light</vt:lpstr>
      <vt:lpstr>Nunito</vt:lpstr>
      <vt:lpstr>Tema di Office</vt:lpstr>
      <vt:lpstr>DEPLETION OF BORAMA AQUIFER</vt:lpstr>
      <vt:lpstr>Borama Xamoud Geology</vt:lpstr>
      <vt:lpstr>The Water</vt:lpstr>
      <vt:lpstr>The Depletion</vt:lpstr>
      <vt:lpstr>How to slow the depletion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PETRUCCI</dc:creator>
  <cp:lastModifiedBy>BRUNO PETRUCCI</cp:lastModifiedBy>
  <cp:revision>6</cp:revision>
  <dcterms:created xsi:type="dcterms:W3CDTF">2024-12-16T13:23:07Z</dcterms:created>
  <dcterms:modified xsi:type="dcterms:W3CDTF">2024-12-16T16:23:46Z</dcterms:modified>
</cp:coreProperties>
</file>